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67" r:id="rId4"/>
    <p:sldId id="266" r:id="rId5"/>
    <p:sldId id="259" r:id="rId6"/>
    <p:sldId id="260" r:id="rId7"/>
    <p:sldId id="269" r:id="rId8"/>
    <p:sldId id="258" r:id="rId9"/>
    <p:sldId id="262" r:id="rId10"/>
    <p:sldId id="261" r:id="rId11"/>
    <p:sldId id="263" r:id="rId12"/>
    <p:sldId id="264" r:id="rId13"/>
    <p:sldId id="268" r:id="rId14"/>
    <p:sldId id="265" r:id="rId15"/>
    <p:sldId id="275" r:id="rId16"/>
    <p:sldId id="271" r:id="rId17"/>
    <p:sldId id="272" r:id="rId18"/>
    <p:sldId id="270" r:id="rId19"/>
    <p:sldId id="273" r:id="rId20"/>
    <p:sldId id="276" r:id="rId21"/>
    <p:sldId id="277" r:id="rId22"/>
  </p:sldIdLst>
  <p:sldSz cx="9144000" cy="6858000" type="screen4x3"/>
  <p:notesSz cx="6858000" cy="9144000"/>
  <p:defaultTextStyle>
    <a:defPPr>
      <a:defRPr lang="en-US"/>
    </a:defPPr>
    <a:lvl1pPr marL="0" algn="l" defTabSz="914400" rtl="0" eaLnBrk="1" latinLnBrk="0" hangingPunct="1">
      <a:defRPr lang="en-GB" sz="1800" kern="1200">
        <a:solidFill>
          <a:srgbClr val="000000"/>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nden, Laurence" initials="ML" lastIdx="1" clrIdx="0">
    <p:extLst>
      <p:ext uri="{19B8F6BF-5375-455C-9EA6-DF929625EA0E}">
        <p15:presenceInfo xmlns:p15="http://schemas.microsoft.com/office/powerpoint/2012/main" userId="S::laurence.munden@amecfw.com::6deb2c0f-d177-4b84-89b7-0a2dcab905a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8" autoAdjust="0"/>
    <p:restoredTop sz="94660"/>
  </p:normalViewPr>
  <p:slideViewPr>
    <p:cSldViewPr snapToGrid="0">
      <p:cViewPr varScale="1">
        <p:scale>
          <a:sx n="111" d="100"/>
          <a:sy n="111" d="100"/>
        </p:scale>
        <p:origin x="171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EDA65BB-D172-40AB-B33E-EA8A16F83B4A}" type="datetimeFigureOut">
              <a:rPr lang="en-GB" smtClean="0"/>
              <a:t>15/02/2021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B8A3F5B-66FD-4720-91B2-469E90A7C3F3}" type="slidenum">
              <a:rPr lang="en-GB" smtClean="0"/>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EDA65BB-D172-40AB-B33E-EA8A16F83B4A}" type="datetimeFigureOut">
              <a:rPr lang="en-GB" smtClean="0"/>
              <a:t>15/02/2021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B8A3F5B-66FD-4720-91B2-469E90A7C3F3}" type="slidenum">
              <a:rPr lang="en-GB" smtClean="0"/>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DA65BB-D172-40AB-B33E-EA8A16F83B4A}" type="datetimeFigureOut">
              <a:rPr lang="en-GB" smtClean="0"/>
              <a:t>15/02/2021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B8A3F5B-66FD-4720-91B2-469E90A7C3F3}" type="slidenum">
              <a:rPr lang="en-GB" smtClean="0"/>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EDA65BB-D172-40AB-B33E-EA8A16F83B4A}" type="datetimeFigureOut">
              <a:rPr lang="en-GB" smtClean="0"/>
              <a:t>15/02/2021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B8A3F5B-66FD-4720-91B2-469E90A7C3F3}" type="slidenum">
              <a:rPr lang="en-GB" smtClean="0"/>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EDA65BB-D172-40AB-B33E-EA8A16F83B4A}" type="datetimeFigureOut">
              <a:rPr lang="en-GB" smtClean="0"/>
              <a:t>15/02/2021</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DB8A3F5B-66FD-4720-91B2-469E90A7C3F3}" type="slidenum">
              <a:rPr lang="en-GB" smtClean="0"/>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EDA65BB-D172-40AB-B33E-EA8A16F83B4A}" type="datetimeFigureOut">
              <a:rPr lang="en-GB" smtClean="0"/>
              <a:t>15/02/2021</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DB8A3F5B-66FD-4720-91B2-469E90A7C3F3}" type="slidenum">
              <a:rPr lang="en-GB" smtClean="0"/>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DA65BB-D172-40AB-B33E-EA8A16F83B4A}" type="datetimeFigureOut">
              <a:rPr lang="en-GB" smtClean="0"/>
              <a:t>15/02/2021</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DB8A3F5B-66FD-4720-91B2-469E90A7C3F3}"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DA65BB-D172-40AB-B33E-EA8A16F83B4A}" type="datetimeFigureOut">
              <a:rPr lang="en-GB" smtClean="0"/>
              <a:t>15/02/2021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B8A3F5B-66FD-4720-91B2-469E90A7C3F3}" type="slidenum">
              <a:rPr lang="en-GB" smtClean="0"/>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DA65BB-D172-40AB-B33E-EA8A16F83B4A}" type="datetimeFigureOut">
              <a:rPr lang="en-GB" smtClean="0"/>
              <a:t>15/02/2021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B8A3F5B-66FD-4720-91B2-469E90A7C3F3}" type="slidenum">
              <a:rPr lang="en-GB" smtClean="0"/>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EDA65BB-D172-40AB-B33E-EA8A16F83B4A}" type="datetimeFigureOut">
              <a:rPr lang="en-GB" smtClean="0"/>
              <a:t>15/02/2021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B8A3F5B-66FD-4720-91B2-469E90A7C3F3}"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EDA65BB-D172-40AB-B33E-EA8A16F83B4A}" type="datetimeFigureOut">
              <a:rPr lang="en-GB" smtClean="0"/>
              <a:t>15/02/2021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B8A3F5B-66FD-4720-91B2-469E90A7C3F3}"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DA65BB-D172-40AB-B33E-EA8A16F83B4A}" type="datetimeFigureOut">
              <a:rPr lang="en-GB" smtClean="0"/>
              <a:t>15/02/2021</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8A3F5B-66FD-4720-91B2-469E90A7C3F3}" type="slidenum">
              <a:rPr lang="en-GB" smtClean="0"/>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rgbClr val="000000"/>
          </a:solidFill>
          <a:latin typeface="Arial"/>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000000"/>
          </a:solidFill>
          <a:latin typeface="Arial"/>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hyperlink" Target="https://www.gov.uk/government/publications/agricultural-land-assess-proposals-for-development/guide-to-assessing-development-proposals-on-agricultural-land" TargetMode="External"/><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barrattdevelopments.co.uk/showcase/hanham-hall-bristol"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93987"/>
            <a:ext cx="7772400" cy="1470025"/>
          </a:xfrm>
        </p:spPr>
        <p:txBody>
          <a:bodyPr>
            <a:normAutofit fontScale="90000"/>
          </a:bodyPr>
          <a:lstStyle/>
          <a:p>
            <a:r>
              <a:rPr lang="en-GB" dirty="0"/>
              <a:t>Friends of Little Keyford (F.O.L.K)</a:t>
            </a:r>
            <a:br>
              <a:rPr lang="en-GB" dirty="0"/>
            </a:br>
            <a:r>
              <a:rPr lang="en-GB" dirty="0"/>
              <a:t>Objections</a:t>
            </a:r>
            <a:br>
              <a:rPr lang="en-GB" dirty="0"/>
            </a:br>
            <a:endParaRPr lang="en-GB" dirty="0"/>
          </a:p>
        </p:txBody>
      </p:sp>
      <p:sp>
        <p:nvSpPr>
          <p:cNvPr id="3" name="Subtitle 2"/>
          <p:cNvSpPr>
            <a:spLocks noGrp="1"/>
          </p:cNvSpPr>
          <p:nvPr>
            <p:ph type="subTitle" idx="1"/>
          </p:nvPr>
        </p:nvSpPr>
        <p:spPr/>
        <p:txBody>
          <a:bodyPr>
            <a:normAutofit/>
          </a:bodyPr>
          <a:lstStyle/>
          <a:p>
            <a:r>
              <a:rPr lang="en-GB" sz="2200" dirty="0"/>
              <a:t>Proposed development of land at FR3A:</a:t>
            </a:r>
          </a:p>
          <a:p>
            <a:r>
              <a:rPr lang="en-GB" sz="1400" dirty="0"/>
              <a:t>2020/0451/FUL | Full Application AMENDED (Wainhomes)</a:t>
            </a:r>
          </a:p>
          <a:p>
            <a:r>
              <a:rPr lang="en-GB" sz="1400" dirty="0"/>
              <a:t>2020/0341/OTS | Outline Application (BDW)</a:t>
            </a:r>
          </a:p>
          <a:p>
            <a:r>
              <a:rPr lang="en-GB" sz="1400" dirty="0"/>
              <a:t>2019/3076/FUL| Full Application (BDW)</a:t>
            </a:r>
          </a:p>
          <a:p>
            <a:endParaRPr lang="en-GB" sz="1400" dirty="0"/>
          </a:p>
          <a:p>
            <a:endParaRPr lang="en-GB" sz="1400" dirty="0"/>
          </a:p>
        </p:txBody>
      </p:sp>
      <p:pic>
        <p:nvPicPr>
          <p:cNvPr id="4098" name="Picture 2" descr="Image">
            <a:extLst>
              <a:ext uri="{FF2B5EF4-FFF2-40B4-BE49-F238E27FC236}">
                <a16:creationId xmlns:a16="http://schemas.microsoft.com/office/drawing/2014/main" id="{0622A8AC-B7C1-47FA-A942-0E94FFF8AD43}"/>
              </a:ext>
            </a:extLst>
          </p:cNvPr>
          <p:cNvPicPr>
            <a:picLocks noChangeAspect="1" noChangeArrowheads="1"/>
          </p:cNvPicPr>
          <p:nvPr/>
        </p:nvPicPr>
        <p:blipFill>
          <a:blip r:embed="rId2">
            <a:alphaModFix amt="39000"/>
            <a:extLst>
              <a:ext uri="{28A0092B-C50C-407E-A947-70E740481C1C}">
                <a14:useLocalDpi xmlns:a14="http://schemas.microsoft.com/office/drawing/2010/main" val="0"/>
              </a:ext>
            </a:extLst>
          </a:blip>
          <a:srcRect/>
          <a:stretch>
            <a:fillRect/>
          </a:stretch>
        </p:blipFill>
        <p:spPr bwMode="auto">
          <a:xfrm>
            <a:off x="0" y="-134938"/>
            <a:ext cx="9144000" cy="2265363"/>
          </a:xfrm>
          <a:prstGeom prst="rect">
            <a:avLst/>
          </a:prstGeom>
          <a:noFill/>
          <a:effectLst>
            <a:outerShdw blurRad="50800" dist="50800" dir="5400000" algn="ctr" rotWithShape="0">
              <a:srgbClr val="000000"/>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3F123-6650-1148-9160-272105F721E1}"/>
              </a:ext>
            </a:extLst>
          </p:cNvPr>
          <p:cNvSpPr>
            <a:spLocks noGrp="1"/>
          </p:cNvSpPr>
          <p:nvPr>
            <p:ph type="title"/>
          </p:nvPr>
        </p:nvSpPr>
        <p:spPr/>
        <p:txBody>
          <a:bodyPr/>
          <a:lstStyle/>
          <a:p>
            <a:pPr algn="l"/>
            <a:r>
              <a:rPr lang="en-US" dirty="0"/>
              <a:t>Objections</a:t>
            </a:r>
          </a:p>
        </p:txBody>
      </p:sp>
      <p:sp>
        <p:nvSpPr>
          <p:cNvPr id="3" name="Content Placeholder 2">
            <a:extLst>
              <a:ext uri="{FF2B5EF4-FFF2-40B4-BE49-F238E27FC236}">
                <a16:creationId xmlns:a16="http://schemas.microsoft.com/office/drawing/2014/main" id="{FDF44106-5221-4D47-B35A-70E68F819F5B}"/>
              </a:ext>
            </a:extLst>
          </p:cNvPr>
          <p:cNvSpPr>
            <a:spLocks noGrp="1"/>
          </p:cNvSpPr>
          <p:nvPr>
            <p:ph idx="1"/>
          </p:nvPr>
        </p:nvSpPr>
        <p:spPr>
          <a:xfrm>
            <a:off x="457200" y="1236372"/>
            <a:ext cx="8229600" cy="4889791"/>
          </a:xfrm>
        </p:spPr>
        <p:txBody>
          <a:bodyPr>
            <a:normAutofit lnSpcReduction="10000"/>
          </a:bodyPr>
          <a:lstStyle/>
          <a:p>
            <a:r>
              <a:rPr lang="en-GB" sz="2400" dirty="0">
                <a:effectLst>
                  <a:outerShdw blurRad="50800" dist="50800" dir="5400000" algn="ctr" rotWithShape="0">
                    <a:srgbClr val="000000">
                      <a:alpha val="0"/>
                    </a:srgbClr>
                  </a:outerShdw>
                </a:effectLst>
              </a:rPr>
              <a:t>The three proposals in question have raised considerable concerns among the local community.</a:t>
            </a:r>
          </a:p>
          <a:p>
            <a:r>
              <a:rPr lang="en-GB" sz="2400" dirty="0">
                <a:effectLst>
                  <a:outerShdw blurRad="50800" dist="50800" dir="5400000" algn="ctr" rotWithShape="0">
                    <a:srgbClr val="000000">
                      <a:alpha val="0"/>
                    </a:srgbClr>
                  </a:outerShdw>
                </a:effectLst>
              </a:rPr>
              <a:t>Attention must be paid to the level of objections in the public comments:</a:t>
            </a:r>
          </a:p>
          <a:p>
            <a:endParaRPr lang="en-GB" sz="2400" dirty="0">
              <a:effectLst>
                <a:outerShdw blurRad="50800" dist="50800" dir="5400000" algn="ctr" rotWithShape="0">
                  <a:srgbClr val="000000">
                    <a:alpha val="0"/>
                  </a:srgbClr>
                </a:outerShdw>
              </a:effectLst>
            </a:endParaRPr>
          </a:p>
          <a:p>
            <a:endParaRPr lang="en-GB" sz="2400" dirty="0">
              <a:effectLst>
                <a:outerShdw blurRad="50800" dist="50800" dir="5400000" algn="ctr" rotWithShape="0">
                  <a:srgbClr val="000000">
                    <a:alpha val="0"/>
                  </a:srgbClr>
                </a:outerShdw>
              </a:effectLst>
            </a:endParaRPr>
          </a:p>
          <a:p>
            <a:endParaRPr lang="en-GB" sz="2400" dirty="0">
              <a:effectLst>
                <a:outerShdw blurRad="50800" dist="50800" dir="5400000" algn="ctr" rotWithShape="0">
                  <a:srgbClr val="000000">
                    <a:alpha val="0"/>
                  </a:srgbClr>
                </a:outerShdw>
              </a:effectLst>
            </a:endParaRPr>
          </a:p>
          <a:p>
            <a:endParaRPr lang="en-GB" sz="2400" dirty="0">
              <a:effectLst>
                <a:outerShdw blurRad="50800" dist="50800" dir="5400000" algn="ctr" rotWithShape="0">
                  <a:srgbClr val="000000">
                    <a:alpha val="0"/>
                  </a:srgbClr>
                </a:outerShdw>
              </a:effectLst>
            </a:endParaRPr>
          </a:p>
          <a:p>
            <a:pPr marL="400050" lvl="1" indent="0">
              <a:buNone/>
            </a:pPr>
            <a:r>
              <a:rPr lang="en-GB" sz="1200" dirty="0">
                <a:effectLst>
                  <a:outerShdw blurRad="50800" dist="50800" dir="5400000" algn="ctr" rotWithShape="0">
                    <a:srgbClr val="000000">
                      <a:alpha val="0"/>
                    </a:srgbClr>
                  </a:outerShdw>
                </a:effectLst>
              </a:rPr>
              <a:t>N.B. the numbers objecting will only increase toward the consultation deadline.</a:t>
            </a:r>
          </a:p>
          <a:p>
            <a:pPr marL="400050" lvl="1" indent="0">
              <a:buNone/>
            </a:pPr>
            <a:r>
              <a:rPr lang="en-GB" sz="1200" dirty="0">
                <a:effectLst>
                  <a:outerShdw blurRad="50800" dist="50800" dir="5400000" algn="ctr" rotWithShape="0">
                    <a:srgbClr val="000000">
                      <a:alpha val="0"/>
                    </a:srgbClr>
                  </a:outerShdw>
                </a:effectLst>
              </a:rPr>
              <a:t>The single supporting comment for 2020/0341/OTS was from the director of a construction company.</a:t>
            </a:r>
          </a:p>
          <a:p>
            <a:r>
              <a:rPr lang="en-GB" sz="2400" dirty="0">
                <a:effectLst>
                  <a:outerShdw blurRad="50800" dist="50800" dir="5400000" algn="ctr" rotWithShape="0">
                    <a:srgbClr val="000000">
                      <a:alpha val="0"/>
                    </a:srgbClr>
                  </a:outerShdw>
                </a:effectLst>
              </a:rPr>
              <a:t>In particular, substantial objection from the local community regarding the creation of any access from Little Keyford Lane</a:t>
            </a:r>
            <a:r>
              <a:rPr lang="en-GB" dirty="0">
                <a:effectLst>
                  <a:outerShdw blurRad="50800" dist="50800" dir="5400000" algn="ctr" rotWithShape="0">
                    <a:srgbClr val="000000">
                      <a:alpha val="0"/>
                    </a:srgbClr>
                  </a:outerShdw>
                </a:effectLst>
              </a:rPr>
              <a:t>.</a:t>
            </a:r>
          </a:p>
          <a:p>
            <a:endParaRPr lang="en-US" dirty="0"/>
          </a:p>
        </p:txBody>
      </p:sp>
      <p:graphicFrame>
        <p:nvGraphicFramePr>
          <p:cNvPr id="4" name="Table 4">
            <a:extLst>
              <a:ext uri="{FF2B5EF4-FFF2-40B4-BE49-F238E27FC236}">
                <a16:creationId xmlns:a16="http://schemas.microsoft.com/office/drawing/2014/main" id="{989419B0-7D40-2440-807D-BDE2C0829F93}"/>
              </a:ext>
            </a:extLst>
          </p:cNvPr>
          <p:cNvGraphicFramePr>
            <a:graphicFrameLocks noGrp="1"/>
          </p:cNvGraphicFramePr>
          <p:nvPr>
            <p:extLst>
              <p:ext uri="{D42A27DB-BD31-4B8C-83A1-F6EECF244321}">
                <p14:modId xmlns:p14="http://schemas.microsoft.com/office/powerpoint/2010/main" val="3632259211"/>
              </p:ext>
            </p:extLst>
          </p:nvPr>
        </p:nvGraphicFramePr>
        <p:xfrm>
          <a:off x="925813" y="2786650"/>
          <a:ext cx="6601428" cy="1483360"/>
        </p:xfrm>
        <a:graphic>
          <a:graphicData uri="http://schemas.openxmlformats.org/drawingml/2006/table">
            <a:tbl>
              <a:tblPr firstRow="1" bandRow="1">
                <a:tableStyleId>{5C22544A-7EE6-4342-B048-85BDC9FD1C3A}</a:tableStyleId>
              </a:tblPr>
              <a:tblGrid>
                <a:gridCol w="1840375">
                  <a:extLst>
                    <a:ext uri="{9D8B030D-6E8A-4147-A177-3AD203B41FA5}">
                      <a16:colId xmlns:a16="http://schemas.microsoft.com/office/drawing/2014/main" val="1801826526"/>
                    </a:ext>
                  </a:extLst>
                </a:gridCol>
                <a:gridCol w="1460339">
                  <a:extLst>
                    <a:ext uri="{9D8B030D-6E8A-4147-A177-3AD203B41FA5}">
                      <a16:colId xmlns:a16="http://schemas.microsoft.com/office/drawing/2014/main" val="2980375143"/>
                    </a:ext>
                  </a:extLst>
                </a:gridCol>
                <a:gridCol w="1650357">
                  <a:extLst>
                    <a:ext uri="{9D8B030D-6E8A-4147-A177-3AD203B41FA5}">
                      <a16:colId xmlns:a16="http://schemas.microsoft.com/office/drawing/2014/main" val="3179623966"/>
                    </a:ext>
                  </a:extLst>
                </a:gridCol>
                <a:gridCol w="1650357">
                  <a:extLst>
                    <a:ext uri="{9D8B030D-6E8A-4147-A177-3AD203B41FA5}">
                      <a16:colId xmlns:a16="http://schemas.microsoft.com/office/drawing/2014/main" val="3577673824"/>
                    </a:ext>
                  </a:extLst>
                </a:gridCol>
              </a:tblGrid>
              <a:tr h="370840">
                <a:tc>
                  <a:txBody>
                    <a:bodyPr/>
                    <a:lstStyle/>
                    <a:p>
                      <a:endParaRPr lang="en-US" dirty="0"/>
                    </a:p>
                  </a:txBody>
                  <a:tcPr/>
                </a:tc>
                <a:tc>
                  <a:txBody>
                    <a:bodyPr/>
                    <a:lstStyle/>
                    <a:p>
                      <a:r>
                        <a:rPr lang="en-US" dirty="0"/>
                        <a:t>Comments</a:t>
                      </a:r>
                    </a:p>
                  </a:txBody>
                  <a:tcPr/>
                </a:tc>
                <a:tc>
                  <a:txBody>
                    <a:bodyPr/>
                    <a:lstStyle/>
                    <a:p>
                      <a:r>
                        <a:rPr lang="en-US" dirty="0"/>
                        <a:t>Objecting</a:t>
                      </a:r>
                    </a:p>
                  </a:txBody>
                  <a:tcPr/>
                </a:tc>
                <a:tc>
                  <a:txBody>
                    <a:bodyPr/>
                    <a:lstStyle/>
                    <a:p>
                      <a:r>
                        <a:rPr lang="en-US" dirty="0"/>
                        <a:t>Supporting</a:t>
                      </a:r>
                    </a:p>
                  </a:txBody>
                  <a:tcPr/>
                </a:tc>
                <a:extLst>
                  <a:ext uri="{0D108BD9-81ED-4DB2-BD59-A6C34878D82A}">
                    <a16:rowId xmlns:a16="http://schemas.microsoft.com/office/drawing/2014/main" val="313147882"/>
                  </a:ext>
                </a:extLst>
              </a:tr>
              <a:tr h="370840">
                <a:tc>
                  <a:txBody>
                    <a:bodyPr/>
                    <a:lstStyle/>
                    <a:p>
                      <a:r>
                        <a:rPr lang="en-US" dirty="0"/>
                        <a:t>2020/0451/FUL </a:t>
                      </a:r>
                    </a:p>
                  </a:txBody>
                  <a:tcPr/>
                </a:tc>
                <a:tc>
                  <a:txBody>
                    <a:bodyPr/>
                    <a:lstStyle/>
                    <a:p>
                      <a:pPr algn="ctr"/>
                      <a:r>
                        <a:rPr lang="en-US" dirty="0"/>
                        <a:t>68</a:t>
                      </a:r>
                    </a:p>
                  </a:txBody>
                  <a:tcPr/>
                </a:tc>
                <a:tc>
                  <a:txBody>
                    <a:bodyPr/>
                    <a:lstStyle/>
                    <a:p>
                      <a:pPr algn="ctr"/>
                      <a:r>
                        <a:rPr lang="en-US" dirty="0"/>
                        <a:t>64</a:t>
                      </a:r>
                    </a:p>
                  </a:txBody>
                  <a:tcPr/>
                </a:tc>
                <a:tc>
                  <a:txBody>
                    <a:bodyPr/>
                    <a:lstStyle/>
                    <a:p>
                      <a:pPr algn="ctr"/>
                      <a:r>
                        <a:rPr lang="en-US" dirty="0"/>
                        <a:t>0</a:t>
                      </a:r>
                    </a:p>
                  </a:txBody>
                  <a:tcPr/>
                </a:tc>
                <a:extLst>
                  <a:ext uri="{0D108BD9-81ED-4DB2-BD59-A6C34878D82A}">
                    <a16:rowId xmlns:a16="http://schemas.microsoft.com/office/drawing/2014/main" val="3259197393"/>
                  </a:ext>
                </a:extLst>
              </a:tr>
              <a:tr h="370840">
                <a:tc>
                  <a:txBody>
                    <a:bodyPr/>
                    <a:lstStyle/>
                    <a:p>
                      <a:r>
                        <a:rPr lang="en-GB" sz="1800" dirty="0"/>
                        <a:t>2020/0341/OTS </a:t>
                      </a:r>
                      <a:endParaRPr lang="en-US" dirty="0"/>
                    </a:p>
                  </a:txBody>
                  <a:tcPr/>
                </a:tc>
                <a:tc>
                  <a:txBody>
                    <a:bodyPr/>
                    <a:lstStyle/>
                    <a:p>
                      <a:pPr algn="ctr"/>
                      <a:r>
                        <a:rPr lang="en-US" dirty="0"/>
                        <a:t>71</a:t>
                      </a:r>
                    </a:p>
                  </a:txBody>
                  <a:tcPr/>
                </a:tc>
                <a:tc>
                  <a:txBody>
                    <a:bodyPr/>
                    <a:lstStyle/>
                    <a:p>
                      <a:pPr algn="ctr"/>
                      <a:r>
                        <a:rPr lang="en-US" dirty="0"/>
                        <a:t>69</a:t>
                      </a:r>
                    </a:p>
                  </a:txBody>
                  <a:tcPr/>
                </a:tc>
                <a:tc>
                  <a:txBody>
                    <a:bodyPr/>
                    <a:lstStyle/>
                    <a:p>
                      <a:pPr algn="ctr"/>
                      <a:r>
                        <a:rPr lang="en-US" dirty="0"/>
                        <a:t>1</a:t>
                      </a:r>
                    </a:p>
                  </a:txBody>
                  <a:tcPr/>
                </a:tc>
                <a:extLst>
                  <a:ext uri="{0D108BD9-81ED-4DB2-BD59-A6C34878D82A}">
                    <a16:rowId xmlns:a16="http://schemas.microsoft.com/office/drawing/2014/main" val="1441778877"/>
                  </a:ext>
                </a:extLst>
              </a:tr>
              <a:tr h="370840">
                <a:tc>
                  <a:txBody>
                    <a:bodyPr/>
                    <a:lstStyle/>
                    <a:p>
                      <a:r>
                        <a:rPr lang="en-GB" sz="1800" dirty="0"/>
                        <a:t>2019/3076/FUL</a:t>
                      </a:r>
                      <a:endParaRPr lang="en-US" dirty="0"/>
                    </a:p>
                  </a:txBody>
                  <a:tcPr/>
                </a:tc>
                <a:tc>
                  <a:txBody>
                    <a:bodyPr/>
                    <a:lstStyle/>
                    <a:p>
                      <a:pPr algn="ctr"/>
                      <a:r>
                        <a:rPr lang="en-US" dirty="0"/>
                        <a:t>88</a:t>
                      </a:r>
                    </a:p>
                  </a:txBody>
                  <a:tcPr/>
                </a:tc>
                <a:tc>
                  <a:txBody>
                    <a:bodyPr/>
                    <a:lstStyle/>
                    <a:p>
                      <a:pPr algn="ctr"/>
                      <a:r>
                        <a:rPr lang="en-US" dirty="0"/>
                        <a:t>83</a:t>
                      </a:r>
                    </a:p>
                  </a:txBody>
                  <a:tcPr/>
                </a:tc>
                <a:tc>
                  <a:txBody>
                    <a:bodyPr/>
                    <a:lstStyle/>
                    <a:p>
                      <a:pPr algn="ctr"/>
                      <a:r>
                        <a:rPr lang="en-US" dirty="0"/>
                        <a:t>0</a:t>
                      </a:r>
                    </a:p>
                  </a:txBody>
                  <a:tcPr/>
                </a:tc>
                <a:extLst>
                  <a:ext uri="{0D108BD9-81ED-4DB2-BD59-A6C34878D82A}">
                    <a16:rowId xmlns:a16="http://schemas.microsoft.com/office/drawing/2014/main" val="2488810575"/>
                  </a:ext>
                </a:extLst>
              </a:tr>
            </a:tbl>
          </a:graphicData>
        </a:graphic>
      </p:graphicFrame>
    </p:spTree>
    <p:extLst>
      <p:ext uri="{BB962C8B-B14F-4D97-AF65-F5344CB8AC3E}">
        <p14:creationId xmlns:p14="http://schemas.microsoft.com/office/powerpoint/2010/main" val="1375442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75F232C-210F-4A13-B4C9-8E888A8B34E7}"/>
              </a:ext>
            </a:extLst>
          </p:cNvPr>
          <p:cNvPicPr>
            <a:picLocks noChangeAspect="1"/>
          </p:cNvPicPr>
          <p:nvPr/>
        </p:nvPicPr>
        <p:blipFill rotWithShape="1">
          <a:blip r:embed="rId2">
            <a:alphaModFix amt="58000"/>
          </a:blip>
          <a:srcRect l="12819" r="-3882"/>
          <a:stretch/>
        </p:blipFill>
        <p:spPr>
          <a:xfrm>
            <a:off x="-162947" y="0"/>
            <a:ext cx="7313967" cy="7038883"/>
          </a:xfrm>
          <a:prstGeom prst="rect">
            <a:avLst/>
          </a:prstGeom>
          <a:effectLst>
            <a:outerShdw blurRad="304800" dist="711200" dir="5400000" sx="1000" sy="1000" algn="ctr" rotWithShape="0">
              <a:srgbClr val="000000">
                <a:alpha val="43137"/>
              </a:srgbClr>
            </a:outerShdw>
          </a:effectLst>
        </p:spPr>
      </p:pic>
      <p:pic>
        <p:nvPicPr>
          <p:cNvPr id="4" name="Picture 3">
            <a:extLst>
              <a:ext uri="{FF2B5EF4-FFF2-40B4-BE49-F238E27FC236}">
                <a16:creationId xmlns:a16="http://schemas.microsoft.com/office/drawing/2014/main" id="{A8CC206E-76A3-450E-8F7E-67666CCB26B2}"/>
              </a:ext>
            </a:extLst>
          </p:cNvPr>
          <p:cNvPicPr>
            <a:picLocks noChangeAspect="1"/>
          </p:cNvPicPr>
          <p:nvPr/>
        </p:nvPicPr>
        <p:blipFill>
          <a:blip r:embed="rId3"/>
          <a:stretch>
            <a:fillRect/>
          </a:stretch>
        </p:blipFill>
        <p:spPr>
          <a:xfrm>
            <a:off x="5613504" y="1835907"/>
            <a:ext cx="3530496" cy="4483006"/>
          </a:xfrm>
          <a:prstGeom prst="rect">
            <a:avLst/>
          </a:prstGeom>
          <a:effectLst>
            <a:softEdge rad="38100"/>
          </a:effectLst>
        </p:spPr>
      </p:pic>
      <p:sp>
        <p:nvSpPr>
          <p:cNvPr id="2" name="Title 1">
            <a:extLst>
              <a:ext uri="{FF2B5EF4-FFF2-40B4-BE49-F238E27FC236}">
                <a16:creationId xmlns:a16="http://schemas.microsoft.com/office/drawing/2014/main" id="{CBC23567-1E0D-4642-8959-795FC6BD47CD}"/>
              </a:ext>
            </a:extLst>
          </p:cNvPr>
          <p:cNvSpPr>
            <a:spLocks noGrp="1"/>
          </p:cNvSpPr>
          <p:nvPr>
            <p:ph type="title"/>
          </p:nvPr>
        </p:nvSpPr>
        <p:spPr>
          <a:xfrm>
            <a:off x="457200" y="274638"/>
            <a:ext cx="4008120" cy="1143000"/>
          </a:xfrm>
        </p:spPr>
        <p:txBody>
          <a:bodyPr/>
          <a:lstStyle/>
          <a:p>
            <a:r>
              <a:rPr lang="en-GB" dirty="0"/>
              <a:t>Access</a:t>
            </a:r>
          </a:p>
        </p:txBody>
      </p:sp>
      <p:sp>
        <p:nvSpPr>
          <p:cNvPr id="3" name="Content Placeholder 2">
            <a:extLst>
              <a:ext uri="{FF2B5EF4-FFF2-40B4-BE49-F238E27FC236}">
                <a16:creationId xmlns:a16="http://schemas.microsoft.com/office/drawing/2014/main" id="{2425FE45-D55C-4104-AFCD-EFF694747E34}"/>
              </a:ext>
            </a:extLst>
          </p:cNvPr>
          <p:cNvSpPr>
            <a:spLocks noGrp="1"/>
          </p:cNvSpPr>
          <p:nvPr>
            <p:ph idx="1"/>
          </p:nvPr>
        </p:nvSpPr>
        <p:spPr>
          <a:xfrm>
            <a:off x="273369" y="1835907"/>
            <a:ext cx="4903819" cy="4483006"/>
          </a:xfrm>
          <a:solidFill>
            <a:schemeClr val="bg1">
              <a:alpha val="54000"/>
            </a:schemeClr>
          </a:solidFill>
          <a:effectLst>
            <a:outerShdw blurRad="76200" dist="12700" dir="2700000" sy="-23000" kx="-800400" algn="bl" rotWithShape="0">
              <a:prstClr val="black">
                <a:alpha val="20000"/>
              </a:prstClr>
            </a:outerShdw>
          </a:effectLst>
        </p:spPr>
        <p:txBody>
          <a:bodyPr>
            <a:normAutofit fontScale="55000" lnSpcReduction="20000"/>
          </a:bodyPr>
          <a:lstStyle/>
          <a:p>
            <a:r>
              <a:rPr lang="en-GB" dirty="0">
                <a:effectLst>
                  <a:outerShdw blurRad="50800" dist="50800" dir="5400000" algn="ctr" rotWithShape="0">
                    <a:srgbClr val="000000">
                      <a:alpha val="0"/>
                    </a:srgbClr>
                  </a:outerShdw>
                </a:effectLst>
              </a:rPr>
              <a:t>It is obvious to all – including the Landscape &amp; Visual and Highways Statutory Consultees – that access should be from the established main road into Frome (B3092).</a:t>
            </a:r>
          </a:p>
          <a:p>
            <a:r>
              <a:rPr lang="en-GB" dirty="0">
                <a:effectLst>
                  <a:outerShdw blurRad="50800" dist="50800" dir="5400000" algn="ctr" rotWithShape="0">
                    <a:srgbClr val="000000">
                      <a:alpha val="0"/>
                    </a:srgbClr>
                  </a:outerShdw>
                </a:effectLst>
              </a:rPr>
              <a:t>A suggested plan that included a roundabout was put forward by F.O.L.K.</a:t>
            </a:r>
          </a:p>
          <a:p>
            <a:r>
              <a:rPr lang="en-GB" dirty="0">
                <a:effectLst>
                  <a:outerShdw blurRad="50800" dist="50800" dir="5400000" algn="ctr" rotWithShape="0">
                    <a:srgbClr val="000000">
                      <a:alpha val="0"/>
                    </a:srgbClr>
                  </a:outerShdw>
                </a:effectLst>
              </a:rPr>
              <a:t>The hedgerow along Little Keyford Lane must be kept intact and complete – particularly for ecology.</a:t>
            </a:r>
          </a:p>
          <a:p>
            <a:r>
              <a:rPr lang="en-GB" dirty="0">
                <a:effectLst>
                  <a:outerShdw blurRad="50800" dist="50800" dir="5400000" algn="ctr" rotWithShape="0">
                    <a:srgbClr val="000000">
                      <a:alpha val="0"/>
                    </a:srgbClr>
                  </a:outerShdw>
                </a:effectLst>
              </a:rPr>
              <a:t>There is significant amenity use of Little Keyford Lane, which has only increased during recent times due to the pandemic.</a:t>
            </a:r>
          </a:p>
          <a:p>
            <a:r>
              <a:rPr lang="en-GB" dirty="0">
                <a:effectLst>
                  <a:outerShdw blurRad="50800" dist="50800" dir="5400000" algn="ctr" rotWithShape="0">
                    <a:srgbClr val="000000">
                      <a:alpha val="0"/>
                    </a:srgbClr>
                  </a:outerShdw>
                </a:effectLst>
              </a:rPr>
              <a:t>Highways England have recommended holding any decision until the broader impacts can be understood to the area.</a:t>
            </a:r>
          </a:p>
        </p:txBody>
      </p:sp>
      <p:pic>
        <p:nvPicPr>
          <p:cNvPr id="5" name="Picture 4">
            <a:extLst>
              <a:ext uri="{FF2B5EF4-FFF2-40B4-BE49-F238E27FC236}">
                <a16:creationId xmlns:a16="http://schemas.microsoft.com/office/drawing/2014/main" id="{3C8F0E6E-6EB0-429B-AFC6-324BBFCFD92C}"/>
              </a:ext>
            </a:extLst>
          </p:cNvPr>
          <p:cNvPicPr>
            <a:picLocks noChangeAspect="1"/>
          </p:cNvPicPr>
          <p:nvPr/>
        </p:nvPicPr>
        <p:blipFill>
          <a:blip r:embed="rId4"/>
          <a:stretch>
            <a:fillRect/>
          </a:stretch>
        </p:blipFill>
        <p:spPr>
          <a:xfrm>
            <a:off x="5613504" y="539087"/>
            <a:ext cx="3494037" cy="1039548"/>
          </a:xfrm>
          <a:prstGeom prst="rect">
            <a:avLst/>
          </a:prstGeom>
          <a:effectLst>
            <a:softEdge rad="76200"/>
          </a:effectLst>
        </p:spPr>
      </p:pic>
    </p:spTree>
    <p:extLst>
      <p:ext uri="{BB962C8B-B14F-4D97-AF65-F5344CB8AC3E}">
        <p14:creationId xmlns:p14="http://schemas.microsoft.com/office/powerpoint/2010/main" val="3837727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18480-E284-4988-B128-3456B4BF346E}"/>
              </a:ext>
            </a:extLst>
          </p:cNvPr>
          <p:cNvSpPr>
            <a:spLocks noGrp="1"/>
          </p:cNvSpPr>
          <p:nvPr>
            <p:ph type="title"/>
          </p:nvPr>
        </p:nvSpPr>
        <p:spPr>
          <a:xfrm>
            <a:off x="457200" y="24547"/>
            <a:ext cx="5379720" cy="548322"/>
          </a:xfrm>
        </p:spPr>
        <p:txBody>
          <a:bodyPr>
            <a:normAutofit fontScale="90000"/>
          </a:bodyPr>
          <a:lstStyle/>
          <a:p>
            <a:r>
              <a:rPr lang="en-GB" dirty="0"/>
              <a:t>Ecology</a:t>
            </a:r>
          </a:p>
        </p:txBody>
      </p:sp>
      <p:pic>
        <p:nvPicPr>
          <p:cNvPr id="2052" name="Picture 4" descr="Image">
            <a:extLst>
              <a:ext uri="{FF2B5EF4-FFF2-40B4-BE49-F238E27FC236}">
                <a16:creationId xmlns:a16="http://schemas.microsoft.com/office/drawing/2014/main" id="{A5D4E42A-213D-43F7-BF19-CD5DFDE6D94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78324" y="3597533"/>
            <a:ext cx="2608471" cy="227235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barn owl distant field">
            <a:extLst>
              <a:ext uri="{FF2B5EF4-FFF2-40B4-BE49-F238E27FC236}">
                <a16:creationId xmlns:a16="http://schemas.microsoft.com/office/drawing/2014/main" id="{60078DFA-249B-4611-A4B5-186A37200B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4878" b="40299"/>
          <a:stretch/>
        </p:blipFill>
        <p:spPr bwMode="auto">
          <a:xfrm>
            <a:off x="6078325" y="412163"/>
            <a:ext cx="2608471" cy="191499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a:extLst>
              <a:ext uri="{FF2B5EF4-FFF2-40B4-BE49-F238E27FC236}">
                <a16:creationId xmlns:a16="http://schemas.microsoft.com/office/drawing/2014/main" id="{CB35FDA0-0437-4961-BEA2-2C7F1E6F96F7}"/>
              </a:ext>
            </a:extLst>
          </p:cNvPr>
          <p:cNvPicPr>
            <a:picLocks noGrp="1" noChangeAspect="1" noChangeArrowheads="1"/>
          </p:cNvPicPr>
          <p:nvPr>
            <p:ph idx="1"/>
          </p:nvPr>
        </p:nvPicPr>
        <p:blipFill rotWithShape="1">
          <a:blip r:embed="rId4" cstate="print">
            <a:extLst>
              <a:ext uri="{28A0092B-C50C-407E-A947-70E740481C1C}">
                <a14:useLocalDpi xmlns:a14="http://schemas.microsoft.com/office/drawing/2010/main" val="0"/>
              </a:ext>
            </a:extLst>
          </a:blip>
          <a:srcRect l="7042" t="25480" r="25052" b="30585"/>
          <a:stretch/>
        </p:blipFill>
        <p:spPr bwMode="auto">
          <a:xfrm>
            <a:off x="6078327" y="2330862"/>
            <a:ext cx="2608471" cy="1265778"/>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523A2B0F-D844-4889-BAAB-C051F5F43205}"/>
              </a:ext>
            </a:extLst>
          </p:cNvPr>
          <p:cNvSpPr txBox="1">
            <a:spLocks/>
          </p:cNvSpPr>
          <p:nvPr/>
        </p:nvSpPr>
        <p:spPr>
          <a:xfrm>
            <a:off x="457200" y="1295400"/>
            <a:ext cx="5379720" cy="4876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rgbClr val="000000"/>
                </a:solidFill>
                <a:latin typeface="Arial"/>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GB" dirty="0"/>
          </a:p>
        </p:txBody>
      </p:sp>
      <p:sp>
        <p:nvSpPr>
          <p:cNvPr id="4" name="TextBox 3">
            <a:extLst>
              <a:ext uri="{FF2B5EF4-FFF2-40B4-BE49-F238E27FC236}">
                <a16:creationId xmlns:a16="http://schemas.microsoft.com/office/drawing/2014/main" id="{ECE3D4B7-8F7D-43A2-BF8A-BD861B77520A}"/>
              </a:ext>
            </a:extLst>
          </p:cNvPr>
          <p:cNvSpPr txBox="1"/>
          <p:nvPr/>
        </p:nvSpPr>
        <p:spPr>
          <a:xfrm>
            <a:off x="6334217" y="5959789"/>
            <a:ext cx="2096683" cy="461665"/>
          </a:xfrm>
          <a:prstGeom prst="rect">
            <a:avLst/>
          </a:prstGeom>
          <a:noFill/>
        </p:spPr>
        <p:txBody>
          <a:bodyPr wrap="square" rtlCol="0">
            <a:spAutoFit/>
          </a:bodyPr>
          <a:lstStyle/>
          <a:p>
            <a:r>
              <a:rPr lang="en-GB" sz="1200" i="1" dirty="0"/>
              <a:t>Some of the fauna of FR3a / </a:t>
            </a:r>
          </a:p>
          <a:p>
            <a:pPr algn="ctr"/>
            <a:r>
              <a:rPr lang="en-GB" sz="1200" i="1" dirty="0"/>
              <a:t>Little Keyford Lane</a:t>
            </a:r>
          </a:p>
        </p:txBody>
      </p:sp>
      <p:sp>
        <p:nvSpPr>
          <p:cNvPr id="5" name="TextBox 4">
            <a:extLst>
              <a:ext uri="{FF2B5EF4-FFF2-40B4-BE49-F238E27FC236}">
                <a16:creationId xmlns:a16="http://schemas.microsoft.com/office/drawing/2014/main" id="{4B15E990-58AA-4BAE-AA7E-47AE17525C85}"/>
              </a:ext>
            </a:extLst>
          </p:cNvPr>
          <p:cNvSpPr txBox="1"/>
          <p:nvPr/>
        </p:nvSpPr>
        <p:spPr>
          <a:xfrm>
            <a:off x="163772" y="613251"/>
            <a:ext cx="5914553" cy="6340197"/>
          </a:xfrm>
          <a:prstGeom prst="rect">
            <a:avLst/>
          </a:prstGeom>
          <a:noFill/>
        </p:spPr>
        <p:txBody>
          <a:bodyPr wrap="square" rtlCol="0">
            <a:spAutoFit/>
          </a:bodyPr>
          <a:lstStyle/>
          <a:p>
            <a:pPr marL="285750" indent="-285750">
              <a:buFont typeface="Arial" panose="020B0604020202020204" pitchFamily="34" charset="0"/>
              <a:buChar char="•"/>
            </a:pPr>
            <a:r>
              <a:rPr lang="en-GB" sz="1400" dirty="0"/>
              <a:t>MDC stated in Policy FR3a that any development of FR3a is to "</a:t>
            </a:r>
            <a:r>
              <a:rPr lang="en-GB" sz="1400" i="1" dirty="0"/>
              <a:t>…provide enhancement for biodiversity (in line with Government policy) ensuring that habitat connectivity is maintained through the site and with the wider countryside</a:t>
            </a:r>
            <a:r>
              <a:rPr lang="en-GB" sz="1400" dirty="0"/>
              <a:t>". </a:t>
            </a:r>
          </a:p>
          <a:p>
            <a:pPr marL="742950" lvl="1" indent="-285750">
              <a:buFont typeface="Arial" panose="020B0604020202020204" pitchFamily="34" charset="0"/>
              <a:buChar char="•"/>
            </a:pPr>
            <a:r>
              <a:rPr lang="en-GB" sz="1400" dirty="0"/>
              <a:t>There is no evidence of this and both the </a:t>
            </a:r>
            <a:r>
              <a:rPr lang="en-GB" sz="1400" b="1" dirty="0"/>
              <a:t>MDC ecologist and Natural England are very critical </a:t>
            </a:r>
            <a:r>
              <a:rPr lang="en-GB" sz="1400" dirty="0"/>
              <a:t>and do not support the applications in their current form. </a:t>
            </a:r>
          </a:p>
          <a:p>
            <a:pPr marL="742950" lvl="1" indent="-285750">
              <a:buFont typeface="Arial" panose="020B0604020202020204" pitchFamily="34" charset="0"/>
              <a:buChar char="•"/>
            </a:pPr>
            <a:r>
              <a:rPr lang="en-GB" sz="1400" dirty="0"/>
              <a:t>There is a </a:t>
            </a:r>
            <a:r>
              <a:rPr lang="en-GB" sz="1400" b="1" dirty="0"/>
              <a:t>net deficit of replacement habitat </a:t>
            </a:r>
            <a:r>
              <a:rPr lang="en-GB" sz="1400" dirty="0"/>
              <a:t>in the Wainhomes proposed development (2020/0451/FUL) and even more inadequate if FR3a is placed in Band B of Mells SAC due to evidence of a nearby greater horseshoe bat roosts (thereby requiring more replacement habitat).</a:t>
            </a:r>
          </a:p>
          <a:p>
            <a:pPr marL="742950" lvl="1" indent="-285750">
              <a:buFont typeface="Arial" panose="020B0604020202020204" pitchFamily="34" charset="0"/>
              <a:buChar char="•"/>
            </a:pPr>
            <a:r>
              <a:rPr lang="en-GB" sz="1400" dirty="0"/>
              <a:t>Replacement habitat has been </a:t>
            </a:r>
            <a:r>
              <a:rPr lang="en-GB" sz="1400" b="1" dirty="0"/>
              <a:t>poorly planned and done in isolation </a:t>
            </a:r>
            <a:r>
              <a:rPr lang="en-GB" sz="1400" dirty="0"/>
              <a:t>for each of the FR3a areas – see later slide.</a:t>
            </a:r>
          </a:p>
          <a:p>
            <a:pPr marL="285750" indent="-285750">
              <a:buFont typeface="Arial" panose="020B0604020202020204" pitchFamily="34" charset="0"/>
              <a:buChar char="•"/>
            </a:pPr>
            <a:r>
              <a:rPr lang="en-GB" sz="1400" dirty="0"/>
              <a:t>There is a diverse range of flora and fauna within FR3a, including two barn owl roosts (and possible nesting) – no seasonal surveys have been completed.  </a:t>
            </a:r>
            <a:r>
              <a:rPr lang="en-GB" sz="1400" b="1" dirty="0"/>
              <a:t>This was not known by MDC</a:t>
            </a:r>
            <a:r>
              <a:rPr lang="en-GB" sz="1400" dirty="0"/>
              <a:t> when they included FR3a in the emerging LPP2 (despite being pointed out by FOLK). </a:t>
            </a:r>
          </a:p>
          <a:p>
            <a:pPr marL="285750" indent="-285750">
              <a:buFont typeface="Arial" panose="020B0604020202020204" pitchFamily="34" charset="0"/>
              <a:buChar char="•"/>
            </a:pPr>
            <a:r>
              <a:rPr lang="en-GB" sz="1400" dirty="0"/>
              <a:t>Protected reptiles are present in the area including slow worms and anecdotal evidence of great crested newts.</a:t>
            </a:r>
          </a:p>
          <a:p>
            <a:pPr marL="285750" indent="-285750">
              <a:buFont typeface="Arial" panose="020B0604020202020204" pitchFamily="34" charset="0"/>
              <a:buChar char="•"/>
            </a:pPr>
            <a:r>
              <a:rPr lang="en-GB" sz="1400" dirty="0"/>
              <a:t>Some of the rarest bats in the UK have been reported within FR3a at activity of regional / national importance. However, no cohesive survey has been completed for FR3a and the surrounding are (see next slide).</a:t>
            </a:r>
          </a:p>
          <a:p>
            <a:pPr marL="285750" indent="-285750">
              <a:buFont typeface="Arial" panose="020B0604020202020204" pitchFamily="34" charset="0"/>
              <a:buChar char="•"/>
            </a:pPr>
            <a:r>
              <a:rPr lang="en-GB" sz="1400" dirty="0"/>
              <a:t>There is badger activity in FR3a – not acknowledged by recent reports, but observed locally and report to FTC in a report for FR007.</a:t>
            </a:r>
          </a:p>
          <a:p>
            <a:pPr marL="285750" indent="-285750">
              <a:buFont typeface="Arial" panose="020B0604020202020204" pitchFamily="34" charset="0"/>
              <a:buChar char="•"/>
            </a:pPr>
            <a:endParaRPr lang="en-GB" sz="1400" dirty="0"/>
          </a:p>
        </p:txBody>
      </p:sp>
      <p:sp>
        <p:nvSpPr>
          <p:cNvPr id="11" name="TextBox 10">
            <a:extLst>
              <a:ext uri="{FF2B5EF4-FFF2-40B4-BE49-F238E27FC236}">
                <a16:creationId xmlns:a16="http://schemas.microsoft.com/office/drawing/2014/main" id="{64760772-5D44-48FE-A187-EA19052DC8B9}"/>
              </a:ext>
            </a:extLst>
          </p:cNvPr>
          <p:cNvSpPr txBox="1"/>
          <p:nvPr/>
        </p:nvSpPr>
        <p:spPr>
          <a:xfrm>
            <a:off x="6012211" y="3360023"/>
            <a:ext cx="2858834" cy="276999"/>
          </a:xfrm>
          <a:prstGeom prst="rect">
            <a:avLst/>
          </a:prstGeom>
          <a:noFill/>
        </p:spPr>
        <p:txBody>
          <a:bodyPr wrap="square" rtlCol="0">
            <a:spAutoFit/>
          </a:bodyPr>
          <a:lstStyle/>
          <a:p>
            <a:r>
              <a:rPr lang="en-GB" sz="1200" dirty="0">
                <a:solidFill>
                  <a:schemeClr val="bg1"/>
                </a:solidFill>
              </a:rPr>
              <a:t>Slow worm – Gurnville Cottages 2020</a:t>
            </a:r>
          </a:p>
        </p:txBody>
      </p:sp>
      <p:sp>
        <p:nvSpPr>
          <p:cNvPr id="12" name="TextBox 11">
            <a:extLst>
              <a:ext uri="{FF2B5EF4-FFF2-40B4-BE49-F238E27FC236}">
                <a16:creationId xmlns:a16="http://schemas.microsoft.com/office/drawing/2014/main" id="{EE9CEF7C-B3D5-4105-B68B-998E771A0CAE}"/>
              </a:ext>
            </a:extLst>
          </p:cNvPr>
          <p:cNvSpPr txBox="1"/>
          <p:nvPr/>
        </p:nvSpPr>
        <p:spPr>
          <a:xfrm>
            <a:off x="6012211" y="5612463"/>
            <a:ext cx="2815763" cy="276999"/>
          </a:xfrm>
          <a:prstGeom prst="rect">
            <a:avLst/>
          </a:prstGeom>
          <a:noFill/>
        </p:spPr>
        <p:txBody>
          <a:bodyPr wrap="square" rtlCol="0">
            <a:spAutoFit/>
          </a:bodyPr>
          <a:lstStyle/>
          <a:p>
            <a:r>
              <a:rPr lang="en-GB" sz="1200" dirty="0">
                <a:solidFill>
                  <a:schemeClr val="bg1"/>
                </a:solidFill>
              </a:rPr>
              <a:t>Hedgehog – Gurnville Cottages 2020</a:t>
            </a:r>
          </a:p>
        </p:txBody>
      </p:sp>
      <p:sp>
        <p:nvSpPr>
          <p:cNvPr id="13" name="TextBox 12">
            <a:extLst>
              <a:ext uri="{FF2B5EF4-FFF2-40B4-BE49-F238E27FC236}">
                <a16:creationId xmlns:a16="http://schemas.microsoft.com/office/drawing/2014/main" id="{A5E638F2-DA8C-474B-866C-30CE49B14ACA}"/>
              </a:ext>
            </a:extLst>
          </p:cNvPr>
          <p:cNvSpPr txBox="1"/>
          <p:nvPr/>
        </p:nvSpPr>
        <p:spPr>
          <a:xfrm>
            <a:off x="6078323" y="1828815"/>
            <a:ext cx="2608470" cy="461665"/>
          </a:xfrm>
          <a:prstGeom prst="rect">
            <a:avLst/>
          </a:prstGeom>
          <a:noFill/>
        </p:spPr>
        <p:txBody>
          <a:bodyPr wrap="square" rtlCol="0">
            <a:spAutoFit/>
          </a:bodyPr>
          <a:lstStyle/>
          <a:p>
            <a:r>
              <a:rPr lang="en-GB" sz="1200" dirty="0">
                <a:solidFill>
                  <a:schemeClr val="bg1"/>
                </a:solidFill>
              </a:rPr>
              <a:t>Barn owls which  roost in</a:t>
            </a:r>
          </a:p>
          <a:p>
            <a:r>
              <a:rPr lang="en-GB" sz="1200" dirty="0">
                <a:solidFill>
                  <a:schemeClr val="bg1"/>
                </a:solidFill>
              </a:rPr>
              <a:t>2019/3076/FUL and 2020/0451/FUL </a:t>
            </a:r>
          </a:p>
        </p:txBody>
      </p:sp>
    </p:spTree>
    <p:extLst>
      <p:ext uri="{BB962C8B-B14F-4D97-AF65-F5344CB8AC3E}">
        <p14:creationId xmlns:p14="http://schemas.microsoft.com/office/powerpoint/2010/main" val="3259161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64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04EB93-598A-485B-A350-39E097F804F7}"/>
              </a:ext>
            </a:extLst>
          </p:cNvPr>
          <p:cNvPicPr>
            <a:picLocks noChangeAspect="1"/>
          </p:cNvPicPr>
          <p:nvPr/>
        </p:nvPicPr>
        <p:blipFill>
          <a:blip r:embed="rId2">
            <a:alphaModFix amt="56000"/>
          </a:blip>
          <a:stretch>
            <a:fillRect/>
          </a:stretch>
        </p:blipFill>
        <p:spPr>
          <a:xfrm>
            <a:off x="6237922" y="1"/>
            <a:ext cx="2694537" cy="2791264"/>
          </a:xfrm>
          <a:prstGeom prst="rect">
            <a:avLst/>
          </a:prstGeom>
        </p:spPr>
      </p:pic>
      <p:sp>
        <p:nvSpPr>
          <p:cNvPr id="2" name="Title 1">
            <a:extLst>
              <a:ext uri="{FF2B5EF4-FFF2-40B4-BE49-F238E27FC236}">
                <a16:creationId xmlns:a16="http://schemas.microsoft.com/office/drawing/2014/main" id="{F1B2E9B4-6287-4ED9-8B16-E67D5277A7A3}"/>
              </a:ext>
            </a:extLst>
          </p:cNvPr>
          <p:cNvSpPr>
            <a:spLocks noGrp="1"/>
          </p:cNvSpPr>
          <p:nvPr>
            <p:ph type="title"/>
          </p:nvPr>
        </p:nvSpPr>
        <p:spPr>
          <a:xfrm>
            <a:off x="211541" y="0"/>
            <a:ext cx="8229600" cy="1143000"/>
          </a:xfrm>
        </p:spPr>
        <p:txBody>
          <a:bodyPr/>
          <a:lstStyle/>
          <a:p>
            <a:pPr algn="l"/>
            <a:r>
              <a:rPr lang="en-GB" dirty="0"/>
              <a:t>Greater Horseshoe Bats</a:t>
            </a:r>
          </a:p>
        </p:txBody>
      </p:sp>
      <p:sp>
        <p:nvSpPr>
          <p:cNvPr id="3" name="Content Placeholder 2">
            <a:extLst>
              <a:ext uri="{FF2B5EF4-FFF2-40B4-BE49-F238E27FC236}">
                <a16:creationId xmlns:a16="http://schemas.microsoft.com/office/drawing/2014/main" id="{11F5C4D8-F5A5-4D3B-980E-EB56CBCFF93A}"/>
              </a:ext>
            </a:extLst>
          </p:cNvPr>
          <p:cNvSpPr>
            <a:spLocks noGrp="1"/>
          </p:cNvSpPr>
          <p:nvPr>
            <p:ph idx="1"/>
          </p:nvPr>
        </p:nvSpPr>
        <p:spPr>
          <a:xfrm>
            <a:off x="457200" y="2756848"/>
            <a:ext cx="8458200" cy="4101152"/>
          </a:xfrm>
        </p:spPr>
        <p:txBody>
          <a:bodyPr>
            <a:normAutofit fontScale="70000" lnSpcReduction="20000"/>
          </a:bodyPr>
          <a:lstStyle/>
          <a:p>
            <a:pPr>
              <a:spcAft>
                <a:spcPts val="600"/>
              </a:spcAft>
            </a:pPr>
            <a:r>
              <a:rPr lang="en-GB" sz="2300" b="1" dirty="0"/>
              <a:t>Greater Horseshoe Bats present</a:t>
            </a:r>
            <a:r>
              <a:rPr lang="en-GB" sz="2300" dirty="0"/>
              <a:t> at Regional and National levels of importance based on the bat survey data submitted by Wainhomes and DWH.  </a:t>
            </a:r>
            <a:r>
              <a:rPr lang="en-GB" sz="2300" b="1" dirty="0"/>
              <a:t>Once the greenfield sites have gone and foraging areas have gone, they are gone forever</a:t>
            </a:r>
            <a:r>
              <a:rPr lang="en-GB" sz="2300" dirty="0"/>
              <a:t>.</a:t>
            </a:r>
          </a:p>
          <a:p>
            <a:pPr>
              <a:spcAft>
                <a:spcPts val="600"/>
              </a:spcAft>
            </a:pPr>
            <a:r>
              <a:rPr lang="en-GB" sz="2300" b="1" dirty="0"/>
              <a:t>There have been no cohesive bat surveys.  </a:t>
            </a:r>
            <a:r>
              <a:rPr lang="en-GB" sz="2300" dirty="0"/>
              <a:t>Separate reports for each application, by different ecologists, using different equipment and completed at different periods, with notable gaps in peak survey periods.  Questionable surveys within the Wainhomes area have been identified (as commented upon by MDC and Natural England).</a:t>
            </a:r>
          </a:p>
          <a:p>
            <a:pPr>
              <a:spcAft>
                <a:spcPts val="600"/>
              </a:spcAft>
            </a:pPr>
            <a:r>
              <a:rPr lang="en-GB" sz="2300" dirty="0"/>
              <a:t>Replacement habitat is in the wrong place. Convenient for the development around down gradient attenuation ponds, but not targeted for its purpose – i.e. replacement habitat should be positioned in the right place, such as areas of high bat activity and designed to provide joined-up commuting corridors and foraging area without light pollution from street lighting, cars and housing (particularly important for light sensitive greater horseshoe bats and other light sensitive species present here).</a:t>
            </a:r>
          </a:p>
          <a:p>
            <a:pPr>
              <a:spcAft>
                <a:spcPts val="600"/>
              </a:spcAft>
            </a:pPr>
            <a:r>
              <a:rPr lang="en-GB" sz="2300" dirty="0"/>
              <a:t>Hedgerows must be maintained without breaks for roadways.  Primarily those along Little Keyford Lane and the unnamed lane to the south.</a:t>
            </a:r>
          </a:p>
          <a:p>
            <a:pPr>
              <a:spcAft>
                <a:spcPts val="600"/>
              </a:spcAft>
            </a:pPr>
            <a:r>
              <a:rPr lang="en-GB" sz="2300" dirty="0"/>
              <a:t>Net deficit in replacement habitat within the Wainhomes area (2020/0451/FUL).</a:t>
            </a:r>
          </a:p>
          <a:p>
            <a:pPr>
              <a:spcAft>
                <a:spcPts val="600"/>
              </a:spcAft>
            </a:pPr>
            <a:r>
              <a:rPr lang="en-GB" sz="2300" dirty="0"/>
              <a:t>Other rare bat species have been recorded – not just greater horseshoe bats.</a:t>
            </a:r>
          </a:p>
        </p:txBody>
      </p:sp>
      <p:sp>
        <p:nvSpPr>
          <p:cNvPr id="5" name="Content Placeholder 2">
            <a:extLst>
              <a:ext uri="{FF2B5EF4-FFF2-40B4-BE49-F238E27FC236}">
                <a16:creationId xmlns:a16="http://schemas.microsoft.com/office/drawing/2014/main" id="{BAD88893-337D-41D9-A160-314BBE8968D3}"/>
              </a:ext>
            </a:extLst>
          </p:cNvPr>
          <p:cNvSpPr txBox="1">
            <a:spLocks/>
          </p:cNvSpPr>
          <p:nvPr/>
        </p:nvSpPr>
        <p:spPr>
          <a:xfrm>
            <a:off x="457200" y="1026321"/>
            <a:ext cx="5902657" cy="2235494"/>
          </a:xfrm>
          <a:prstGeom prst="rect">
            <a:avLst/>
          </a:prstGeom>
        </p:spPr>
        <p:txBody>
          <a:bodyPr vert="horz" lIns="91440" tIns="45720" rIns="91440" bIns="45720" rtlCol="0">
            <a:normAutofit fontScale="55000" lnSpcReduction="20000"/>
          </a:bodyPr>
          <a:lstStyle>
            <a:lvl1pPr marL="342900" indent="-342900" algn="l" defTabSz="914400" rtl="0" eaLnBrk="1" latinLnBrk="0" hangingPunct="1">
              <a:spcBef>
                <a:spcPct val="20000"/>
              </a:spcBef>
              <a:buFont typeface="Arial" pitchFamily="34" charset="0"/>
              <a:buChar char="•"/>
              <a:defRPr sz="3200" kern="1200">
                <a:solidFill>
                  <a:srgbClr val="000000"/>
                </a:solidFill>
                <a:latin typeface="Arial"/>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600"/>
              </a:spcAft>
            </a:pPr>
            <a:r>
              <a:rPr lang="en-GB" sz="2900" dirty="0"/>
              <a:t>Natural England state the current proposed development of FR3a could have significant effects on the Mells Valley Special Area of Conservation (SAC).</a:t>
            </a:r>
          </a:p>
          <a:p>
            <a:pPr>
              <a:spcAft>
                <a:spcPts val="600"/>
              </a:spcAft>
            </a:pPr>
            <a:r>
              <a:rPr lang="en-GB" sz="2900" dirty="0"/>
              <a:t>Bat survey data submitted by Wainhomes and DWH indicates the presence of a previously unknown nearby roost (closer than Mells SAC) and that the FR3a site should at fall into Band B of the SAC (at minimum more replacement habitat required).</a:t>
            </a:r>
          </a:p>
          <a:p>
            <a:endParaRPr lang="en-GB" sz="2000" dirty="0"/>
          </a:p>
        </p:txBody>
      </p:sp>
    </p:spTree>
    <p:extLst>
      <p:ext uri="{BB962C8B-B14F-4D97-AF65-F5344CB8AC3E}">
        <p14:creationId xmlns:p14="http://schemas.microsoft.com/office/powerpoint/2010/main" val="1458968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758B0-8990-4D94-98D7-7C6629CCDE9B}"/>
              </a:ext>
            </a:extLst>
          </p:cNvPr>
          <p:cNvSpPr>
            <a:spLocks noGrp="1"/>
          </p:cNvSpPr>
          <p:nvPr>
            <p:ph type="title"/>
          </p:nvPr>
        </p:nvSpPr>
        <p:spPr>
          <a:xfrm>
            <a:off x="457200" y="-11967"/>
            <a:ext cx="8229600" cy="1143000"/>
          </a:xfrm>
        </p:spPr>
        <p:txBody>
          <a:bodyPr>
            <a:normAutofit fontScale="90000"/>
          </a:bodyPr>
          <a:lstStyle/>
          <a:p>
            <a:r>
              <a:rPr lang="en-GB" dirty="0"/>
              <a:t>Poorly Planned Habitat Mitigation</a:t>
            </a:r>
          </a:p>
        </p:txBody>
      </p:sp>
      <p:pic>
        <p:nvPicPr>
          <p:cNvPr id="14" name="Content Placeholder 13">
            <a:extLst>
              <a:ext uri="{FF2B5EF4-FFF2-40B4-BE49-F238E27FC236}">
                <a16:creationId xmlns:a16="http://schemas.microsoft.com/office/drawing/2014/main" id="{41C864F3-9348-4301-9472-7B2F17B88F67}"/>
              </a:ext>
            </a:extLst>
          </p:cNvPr>
          <p:cNvPicPr>
            <a:picLocks noGrp="1" noChangeAspect="1"/>
          </p:cNvPicPr>
          <p:nvPr>
            <p:ph idx="1"/>
          </p:nvPr>
        </p:nvPicPr>
        <p:blipFill>
          <a:blip r:embed="rId2"/>
          <a:stretch>
            <a:fillRect/>
          </a:stretch>
        </p:blipFill>
        <p:spPr>
          <a:xfrm>
            <a:off x="457200" y="1100159"/>
            <a:ext cx="7430611" cy="5483203"/>
          </a:xfrm>
          <a:prstGeom prst="rect">
            <a:avLst/>
          </a:prstGeom>
        </p:spPr>
      </p:pic>
      <p:sp>
        <p:nvSpPr>
          <p:cNvPr id="11" name="TextBox 10">
            <a:extLst>
              <a:ext uri="{FF2B5EF4-FFF2-40B4-BE49-F238E27FC236}">
                <a16:creationId xmlns:a16="http://schemas.microsoft.com/office/drawing/2014/main" id="{8F014EF3-D63C-4E62-9281-4B41F54D2981}"/>
              </a:ext>
            </a:extLst>
          </p:cNvPr>
          <p:cNvSpPr txBox="1"/>
          <p:nvPr/>
        </p:nvSpPr>
        <p:spPr>
          <a:xfrm>
            <a:off x="5595581" y="5531263"/>
            <a:ext cx="3227696"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200" dirty="0"/>
              <a:t>N.B. There has been focus on greater horseshoe bats due to the Special Area of Conservation (SAC), but there are also other of the rarest bats that have been recorded here including the lesser horseshoe and barbastelle.</a:t>
            </a:r>
          </a:p>
        </p:txBody>
      </p:sp>
      <p:sp>
        <p:nvSpPr>
          <p:cNvPr id="15" name="TextBox 14">
            <a:extLst>
              <a:ext uri="{FF2B5EF4-FFF2-40B4-BE49-F238E27FC236}">
                <a16:creationId xmlns:a16="http://schemas.microsoft.com/office/drawing/2014/main" id="{93F8142A-BFA8-482C-A71D-61E2E9AC7858}"/>
              </a:ext>
            </a:extLst>
          </p:cNvPr>
          <p:cNvSpPr txBox="1"/>
          <p:nvPr/>
        </p:nvSpPr>
        <p:spPr>
          <a:xfrm>
            <a:off x="6052781" y="856395"/>
            <a:ext cx="2770496" cy="156966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200" dirty="0"/>
              <a:t>N.B. There is no evidence of a cohesive masterplanned approach between the FR3a areas.  Separate bat surveys have been submitted, from different ecologists, using different equipment and undertaken at different times.  There are also notable gaps in optimal survey time.</a:t>
            </a:r>
          </a:p>
        </p:txBody>
      </p:sp>
      <p:sp>
        <p:nvSpPr>
          <p:cNvPr id="16" name="TextBox 15">
            <a:extLst>
              <a:ext uri="{FF2B5EF4-FFF2-40B4-BE49-F238E27FC236}">
                <a16:creationId xmlns:a16="http://schemas.microsoft.com/office/drawing/2014/main" id="{0A814903-D21B-4EAB-8AD5-6CD8A28234F9}"/>
              </a:ext>
            </a:extLst>
          </p:cNvPr>
          <p:cNvSpPr txBox="1"/>
          <p:nvPr/>
        </p:nvSpPr>
        <p:spPr>
          <a:xfrm>
            <a:off x="719919" y="830556"/>
            <a:ext cx="5070143" cy="246221"/>
          </a:xfrm>
          <a:prstGeom prst="rect">
            <a:avLst/>
          </a:prstGeom>
          <a:noFill/>
        </p:spPr>
        <p:txBody>
          <a:bodyPr wrap="square" rtlCol="0">
            <a:spAutoFit/>
          </a:bodyPr>
          <a:lstStyle/>
          <a:p>
            <a:r>
              <a:rPr lang="en-GB" sz="1000" dirty="0"/>
              <a:t>Inadequate BDW / Wainhomes proposed habitat / linkage plan annotated by FOLK</a:t>
            </a:r>
          </a:p>
        </p:txBody>
      </p:sp>
    </p:spTree>
    <p:extLst>
      <p:ext uri="{BB962C8B-B14F-4D97-AF65-F5344CB8AC3E}">
        <p14:creationId xmlns:p14="http://schemas.microsoft.com/office/powerpoint/2010/main" val="523964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89F9B-634C-44B2-9801-6BADE4F6EA0C}"/>
              </a:ext>
            </a:extLst>
          </p:cNvPr>
          <p:cNvSpPr>
            <a:spLocks noGrp="1"/>
          </p:cNvSpPr>
          <p:nvPr>
            <p:ph type="title"/>
          </p:nvPr>
        </p:nvSpPr>
        <p:spPr/>
        <p:txBody>
          <a:bodyPr>
            <a:normAutofit/>
          </a:bodyPr>
          <a:lstStyle/>
          <a:p>
            <a:r>
              <a:rPr lang="en-GB" dirty="0"/>
              <a:t>Greater Horseshoe Bats (cont.)</a:t>
            </a:r>
          </a:p>
        </p:txBody>
      </p:sp>
      <p:sp>
        <p:nvSpPr>
          <p:cNvPr id="3" name="Content Placeholder 2">
            <a:extLst>
              <a:ext uri="{FF2B5EF4-FFF2-40B4-BE49-F238E27FC236}">
                <a16:creationId xmlns:a16="http://schemas.microsoft.com/office/drawing/2014/main" id="{1AA92B67-0772-4211-B578-F32CC40B0EC2}"/>
              </a:ext>
            </a:extLst>
          </p:cNvPr>
          <p:cNvSpPr>
            <a:spLocks noGrp="1"/>
          </p:cNvSpPr>
          <p:nvPr>
            <p:ph idx="1"/>
          </p:nvPr>
        </p:nvSpPr>
        <p:spPr>
          <a:xfrm>
            <a:off x="457200" y="1417638"/>
            <a:ext cx="8229600" cy="4928571"/>
          </a:xfrm>
        </p:spPr>
        <p:txBody>
          <a:bodyPr>
            <a:normAutofit fontScale="55000" lnSpcReduction="20000"/>
          </a:bodyPr>
          <a:lstStyle/>
          <a:p>
            <a:r>
              <a:rPr lang="en-GB" dirty="0"/>
              <a:t>The Somerset Bats Action Plan states:</a:t>
            </a:r>
          </a:p>
          <a:p>
            <a:pPr lvl="1"/>
            <a:r>
              <a:rPr lang="en-GB" b="1" i="1" dirty="0"/>
              <a:t>“Road mortality -</a:t>
            </a:r>
            <a:r>
              <a:rPr lang="en-GB" i="1" dirty="0"/>
              <a:t> bats are affected by road mortality. Lesser Horseshoe and Whiskered bats often fly 0.5-3 metres above road level across 20-40 metre gaps in hedgerows where they have been created by a road scheme. One road scheme in North Wales is reporting the loss of two Lesser Horseshoe bats per night resulting in mitigation costs of over £1 million that could have been avoided if considered at the design stage”.</a:t>
            </a:r>
          </a:p>
          <a:p>
            <a:pPr lvl="1"/>
            <a:r>
              <a:rPr lang="en-GB" dirty="0"/>
              <a:t>This clearly highlights the impact of the increased vehicle movement associated with the proposed allocations and the likely significant impact that this would have to bats.</a:t>
            </a:r>
          </a:p>
          <a:p>
            <a:r>
              <a:rPr lang="en-GB" dirty="0"/>
              <a:t>Loss or fragmentation of flight lines could threaten the viability of a colony, including those several kilometres away from a development.  There are known nearby colonies of greater horseshoe bats in both Mells to the west and in West Wiltshire at a similar distance to the east.</a:t>
            </a:r>
          </a:p>
          <a:p>
            <a:r>
              <a:rPr lang="en-GB" dirty="0"/>
              <a:t>We stated in our consultation response to MDC that there are likely to be further winter and summer / maternity roosts within the general area that will be impacted by the loss of this land – this has been substantiated by the recent ecological reports that have been submitted.</a:t>
            </a:r>
          </a:p>
          <a:p>
            <a:r>
              <a:rPr lang="en-GB" b="1" dirty="0"/>
              <a:t>More data is needed before any development can be allowed to proceed</a:t>
            </a:r>
            <a:r>
              <a:rPr lang="en-GB" dirty="0"/>
              <a:t>, which must be cohesive for the whole of FR3a and the surrounding area (as noted by Natural England).</a:t>
            </a:r>
          </a:p>
          <a:p>
            <a:r>
              <a:rPr lang="en-GB" dirty="0"/>
              <a:t>Consideration should be given to </a:t>
            </a:r>
            <a:r>
              <a:rPr lang="en-GB" b="1" dirty="0"/>
              <a:t>rejecting any development </a:t>
            </a:r>
            <a:r>
              <a:rPr lang="en-GB" dirty="0"/>
              <a:t>here.</a:t>
            </a:r>
          </a:p>
          <a:p>
            <a:pPr lvl="1"/>
            <a:endParaRPr lang="en-GB" dirty="0"/>
          </a:p>
          <a:p>
            <a:pPr lvl="1"/>
            <a:endParaRPr lang="en-GB" dirty="0"/>
          </a:p>
          <a:p>
            <a:pPr marL="804863" lvl="1" indent="0">
              <a:buNone/>
            </a:pPr>
            <a:endParaRPr lang="en-GB" i="1" dirty="0"/>
          </a:p>
          <a:p>
            <a:pPr marL="804863" lvl="1" indent="0">
              <a:buNone/>
            </a:pPr>
            <a:endParaRPr lang="en-GB" dirty="0"/>
          </a:p>
        </p:txBody>
      </p:sp>
    </p:spTree>
    <p:extLst>
      <p:ext uri="{BB962C8B-B14F-4D97-AF65-F5344CB8AC3E}">
        <p14:creationId xmlns:p14="http://schemas.microsoft.com/office/powerpoint/2010/main" val="4126755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EA07E-9F58-4E7A-8BC1-D0D90786AECE}"/>
              </a:ext>
            </a:extLst>
          </p:cNvPr>
          <p:cNvSpPr>
            <a:spLocks noGrp="1"/>
          </p:cNvSpPr>
          <p:nvPr>
            <p:ph type="title"/>
          </p:nvPr>
        </p:nvSpPr>
        <p:spPr>
          <a:xfrm>
            <a:off x="320723" y="0"/>
            <a:ext cx="2149522" cy="851256"/>
          </a:xfrm>
        </p:spPr>
        <p:txBody>
          <a:bodyPr/>
          <a:lstStyle/>
          <a:p>
            <a:r>
              <a:rPr lang="en-GB" dirty="0"/>
              <a:t>Lighting</a:t>
            </a:r>
          </a:p>
        </p:txBody>
      </p:sp>
      <p:sp>
        <p:nvSpPr>
          <p:cNvPr id="3" name="Content Placeholder 2">
            <a:extLst>
              <a:ext uri="{FF2B5EF4-FFF2-40B4-BE49-F238E27FC236}">
                <a16:creationId xmlns:a16="http://schemas.microsoft.com/office/drawing/2014/main" id="{A064E8EB-E4F3-481D-8E82-33725D6128AA}"/>
              </a:ext>
            </a:extLst>
          </p:cNvPr>
          <p:cNvSpPr>
            <a:spLocks noGrp="1"/>
          </p:cNvSpPr>
          <p:nvPr>
            <p:ph idx="1"/>
          </p:nvPr>
        </p:nvSpPr>
        <p:spPr>
          <a:xfrm>
            <a:off x="0" y="742096"/>
            <a:ext cx="6318914" cy="5617761"/>
          </a:xfrm>
        </p:spPr>
        <p:txBody>
          <a:bodyPr>
            <a:noAutofit/>
          </a:bodyPr>
          <a:lstStyle/>
          <a:p>
            <a:r>
              <a:rPr lang="en-GB" sz="1600" dirty="0"/>
              <a:t>There is no cohesive lighting plan for FR3a and conflicting information in the Wainhomes and BDW applications that would render much of the replacement habitat useless and redundant.</a:t>
            </a:r>
          </a:p>
          <a:p>
            <a:r>
              <a:rPr lang="en-GB" sz="1600" dirty="0"/>
              <a:t>Natural England are very critical and state that they cannot approve the applications in their current form.</a:t>
            </a:r>
          </a:p>
          <a:p>
            <a:r>
              <a:rPr lang="en-GB" sz="1600" i="1" dirty="0"/>
              <a:t>The highest concentration of bats (including Greater Horseshoe Bats) is adjacent to Little Keyford Lane and the unnamed lane to the south, suggesting commuting linkage to the surrounding hedgerows – minimal lighting should be targeted to these areas.</a:t>
            </a:r>
          </a:p>
          <a:p>
            <a:r>
              <a:rPr lang="en-GB" sz="1600" dirty="0"/>
              <a:t>Lighting should be designed to provide joined-up commuting corridors and foraging area without light pollution from street lighting, cars and housing (particularly important for light sensitive greater horseshoe bats and other light sensitive species present here).</a:t>
            </a:r>
          </a:p>
          <a:p>
            <a:r>
              <a:rPr lang="en-GB" sz="1600" dirty="0"/>
              <a:t>The Somerset Bats Action Plan states:</a:t>
            </a:r>
          </a:p>
          <a:p>
            <a:pPr marL="723900" lvl="1" indent="0">
              <a:buNone/>
            </a:pPr>
            <a:r>
              <a:rPr lang="en-GB" sz="1400" dirty="0"/>
              <a:t>“</a:t>
            </a:r>
            <a:r>
              <a:rPr lang="en-GB" sz="1400" i="1" dirty="0"/>
              <a:t>Artificial lighting can also affect the commuting and feeding behaviour of bats. Studies have shown that, although some species of bat swarm and feed around white mercury streetlights, others, such as Rhinolophus, Plecotus and Myotis species, will avoid artificial lighting. Street lighting can therefore cause habitat fragmentation and prevent bats from reaching feeding areas. Street lighting will also draw prey away from feeding areas that would otherwise be available to species averse to artificial lighting and would prevent safe exit from roost sites”.</a:t>
            </a:r>
          </a:p>
        </p:txBody>
      </p:sp>
      <p:pic>
        <p:nvPicPr>
          <p:cNvPr id="4" name="Picture 3">
            <a:extLst>
              <a:ext uri="{FF2B5EF4-FFF2-40B4-BE49-F238E27FC236}">
                <a16:creationId xmlns:a16="http://schemas.microsoft.com/office/drawing/2014/main" id="{C3D382B0-9360-4104-856C-A341CF16C57C}"/>
              </a:ext>
            </a:extLst>
          </p:cNvPr>
          <p:cNvPicPr>
            <a:picLocks noChangeAspect="1"/>
          </p:cNvPicPr>
          <p:nvPr/>
        </p:nvPicPr>
        <p:blipFill>
          <a:blip r:embed="rId2"/>
          <a:stretch>
            <a:fillRect/>
          </a:stretch>
        </p:blipFill>
        <p:spPr>
          <a:xfrm>
            <a:off x="6483312" y="742096"/>
            <a:ext cx="2185952" cy="2075427"/>
          </a:xfrm>
          <a:prstGeom prst="rect">
            <a:avLst/>
          </a:prstGeom>
        </p:spPr>
      </p:pic>
      <p:pic>
        <p:nvPicPr>
          <p:cNvPr id="5" name="Picture 4">
            <a:extLst>
              <a:ext uri="{FF2B5EF4-FFF2-40B4-BE49-F238E27FC236}">
                <a16:creationId xmlns:a16="http://schemas.microsoft.com/office/drawing/2014/main" id="{7EEF7AAE-7270-456B-908D-B5E107EAC612}"/>
              </a:ext>
            </a:extLst>
          </p:cNvPr>
          <p:cNvPicPr>
            <a:picLocks noChangeAspect="1"/>
          </p:cNvPicPr>
          <p:nvPr/>
        </p:nvPicPr>
        <p:blipFill>
          <a:blip r:embed="rId3"/>
          <a:stretch>
            <a:fillRect/>
          </a:stretch>
        </p:blipFill>
        <p:spPr>
          <a:xfrm>
            <a:off x="6483312" y="3069111"/>
            <a:ext cx="2196664" cy="3276059"/>
          </a:xfrm>
          <a:prstGeom prst="rect">
            <a:avLst/>
          </a:prstGeom>
        </p:spPr>
      </p:pic>
    </p:spTree>
    <p:extLst>
      <p:ext uri="{BB962C8B-B14F-4D97-AF65-F5344CB8AC3E}">
        <p14:creationId xmlns:p14="http://schemas.microsoft.com/office/powerpoint/2010/main" val="1839687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DFAA4-48B1-4DF2-B5E9-0C549E3D44EA}"/>
              </a:ext>
            </a:extLst>
          </p:cNvPr>
          <p:cNvSpPr>
            <a:spLocks noGrp="1"/>
          </p:cNvSpPr>
          <p:nvPr>
            <p:ph type="title"/>
          </p:nvPr>
        </p:nvSpPr>
        <p:spPr/>
        <p:txBody>
          <a:bodyPr/>
          <a:lstStyle/>
          <a:p>
            <a:r>
              <a:rPr lang="en-GB" dirty="0"/>
              <a:t>Landscape and Visual</a:t>
            </a:r>
          </a:p>
        </p:txBody>
      </p:sp>
      <p:sp>
        <p:nvSpPr>
          <p:cNvPr id="3" name="Content Placeholder 2">
            <a:extLst>
              <a:ext uri="{FF2B5EF4-FFF2-40B4-BE49-F238E27FC236}">
                <a16:creationId xmlns:a16="http://schemas.microsoft.com/office/drawing/2014/main" id="{B2B53DB7-C663-4705-8672-A9567A200ED0}"/>
              </a:ext>
            </a:extLst>
          </p:cNvPr>
          <p:cNvSpPr>
            <a:spLocks noGrp="1"/>
          </p:cNvSpPr>
          <p:nvPr>
            <p:ph idx="1"/>
          </p:nvPr>
        </p:nvSpPr>
        <p:spPr>
          <a:xfrm>
            <a:off x="0" y="3093720"/>
            <a:ext cx="6332134" cy="3764280"/>
          </a:xfrm>
        </p:spPr>
        <p:txBody>
          <a:bodyPr>
            <a:normAutofit fontScale="47500" lnSpcReduction="20000"/>
          </a:bodyPr>
          <a:lstStyle/>
          <a:p>
            <a:r>
              <a:rPr lang="en-GB" dirty="0"/>
              <a:t>MDC’s current evidence base for this area states:</a:t>
            </a:r>
          </a:p>
          <a:p>
            <a:pPr lvl="1"/>
            <a:r>
              <a:rPr lang="en-GB" i="1" dirty="0"/>
              <a:t>“On the southern side and northwards as far as The Mount, the former open field landscape is attractive and only locally affected by the build edge. Further expansion of development southwards down the slope would intrude into the rural character of this area, which, within its easy access from the town, has significant amenity potential. Indeed, the existing hedgerow framework would be a basis for additional planting to mitigate the effects of the present intrusive edges.  New development here… would therefore be inappropriate”.</a:t>
            </a:r>
          </a:p>
          <a:p>
            <a:r>
              <a:rPr lang="en-GB" dirty="0"/>
              <a:t>The MDC Landscape &amp; ​Visual Statutory Consultees states that </a:t>
            </a:r>
            <a:r>
              <a:rPr lang="en-GB" b="1" dirty="0"/>
              <a:t>separate plans are unacceptable </a:t>
            </a:r>
            <a:r>
              <a:rPr lang="en-GB" dirty="0"/>
              <a:t>in their current form and that there are </a:t>
            </a:r>
            <a:r>
              <a:rPr lang="en-GB" b="1" dirty="0"/>
              <a:t>major adverse impacts </a:t>
            </a:r>
            <a:r>
              <a:rPr lang="en-GB" dirty="0"/>
              <a:t>to both the landscape and the visual setting. The </a:t>
            </a:r>
            <a:r>
              <a:rPr lang="en-GB" b="1" dirty="0"/>
              <a:t>author is strongly against access from Little Keyford Lane</a:t>
            </a:r>
            <a:r>
              <a:rPr lang="en-GB" dirty="0"/>
              <a:t>, or for losing any of the hedgerow along the lane.</a:t>
            </a:r>
          </a:p>
          <a:p>
            <a:r>
              <a:rPr lang="en-GB" dirty="0"/>
              <a:t>The area of FR3a is visible from significant distances, as far away as Chapmanslade, Cley Hill and King Alfred’s Tower – views of the town from without </a:t>
            </a:r>
            <a:r>
              <a:rPr lang="en-GB" i="1" dirty="0"/>
              <a:t>do </a:t>
            </a:r>
            <a:r>
              <a:rPr lang="en-GB" dirty="0"/>
              <a:t>matter a great deal, as acknowledged by MDC’s evidence base.</a:t>
            </a:r>
          </a:p>
          <a:p>
            <a:r>
              <a:rPr lang="en-GB" dirty="0"/>
              <a:t>Many other views of Frome are intimate and limited.</a:t>
            </a:r>
          </a:p>
        </p:txBody>
      </p:sp>
      <p:pic>
        <p:nvPicPr>
          <p:cNvPr id="4" name="Picture 3">
            <a:extLst>
              <a:ext uri="{FF2B5EF4-FFF2-40B4-BE49-F238E27FC236}">
                <a16:creationId xmlns:a16="http://schemas.microsoft.com/office/drawing/2014/main" id="{8495766F-B20A-4350-A53A-7A837E3943A5}"/>
              </a:ext>
            </a:extLst>
          </p:cNvPr>
          <p:cNvPicPr>
            <a:picLocks noChangeAspect="1"/>
          </p:cNvPicPr>
          <p:nvPr/>
        </p:nvPicPr>
        <p:blipFill rotWithShape="1">
          <a:blip r:embed="rId2"/>
          <a:srcRect b="27611"/>
          <a:stretch/>
        </p:blipFill>
        <p:spPr>
          <a:xfrm>
            <a:off x="0" y="1286781"/>
            <a:ext cx="9144000" cy="1639300"/>
          </a:xfrm>
          <a:prstGeom prst="rect">
            <a:avLst/>
          </a:prstGeom>
        </p:spPr>
      </p:pic>
      <p:pic>
        <p:nvPicPr>
          <p:cNvPr id="5" name="Picture 4">
            <a:extLst>
              <a:ext uri="{FF2B5EF4-FFF2-40B4-BE49-F238E27FC236}">
                <a16:creationId xmlns:a16="http://schemas.microsoft.com/office/drawing/2014/main" id="{974BDEF0-2169-45BF-96F9-687856527691}"/>
              </a:ext>
            </a:extLst>
          </p:cNvPr>
          <p:cNvPicPr>
            <a:picLocks noChangeAspect="1"/>
          </p:cNvPicPr>
          <p:nvPr/>
        </p:nvPicPr>
        <p:blipFill>
          <a:blip r:embed="rId3"/>
          <a:stretch>
            <a:fillRect/>
          </a:stretch>
        </p:blipFill>
        <p:spPr>
          <a:xfrm>
            <a:off x="6332134" y="3276710"/>
            <a:ext cx="2711538" cy="3306652"/>
          </a:xfrm>
          <a:prstGeom prst="rect">
            <a:avLst/>
          </a:prstGeom>
        </p:spPr>
      </p:pic>
      <p:sp>
        <p:nvSpPr>
          <p:cNvPr id="6" name="TextBox 5">
            <a:extLst>
              <a:ext uri="{FF2B5EF4-FFF2-40B4-BE49-F238E27FC236}">
                <a16:creationId xmlns:a16="http://schemas.microsoft.com/office/drawing/2014/main" id="{084B6DF1-4DBC-47E2-BE6A-256E4ABA7F18}"/>
              </a:ext>
            </a:extLst>
          </p:cNvPr>
          <p:cNvSpPr txBox="1"/>
          <p:nvPr/>
        </p:nvSpPr>
        <p:spPr>
          <a:xfrm>
            <a:off x="7178722" y="1323629"/>
            <a:ext cx="1965278" cy="276999"/>
          </a:xfrm>
          <a:prstGeom prst="rect">
            <a:avLst/>
          </a:prstGeom>
          <a:noFill/>
        </p:spPr>
        <p:txBody>
          <a:bodyPr wrap="square" rtlCol="0">
            <a:spAutoFit/>
          </a:bodyPr>
          <a:lstStyle/>
          <a:p>
            <a:r>
              <a:rPr lang="en-GB" sz="1200" dirty="0"/>
              <a:t>Photo of 2020/0341/OTS</a:t>
            </a:r>
          </a:p>
        </p:txBody>
      </p:sp>
    </p:spTree>
    <p:extLst>
      <p:ext uri="{BB962C8B-B14F-4D97-AF65-F5344CB8AC3E}">
        <p14:creationId xmlns:p14="http://schemas.microsoft.com/office/powerpoint/2010/main" val="99543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BFACA8F-9192-4C50-8FD2-242FBB3C9C59}"/>
              </a:ext>
            </a:extLst>
          </p:cNvPr>
          <p:cNvSpPr>
            <a:spLocks noGrp="1"/>
          </p:cNvSpPr>
          <p:nvPr>
            <p:ph type="title"/>
          </p:nvPr>
        </p:nvSpPr>
        <p:spPr>
          <a:xfrm>
            <a:off x="627507" y="505683"/>
            <a:ext cx="7886700" cy="1128417"/>
          </a:xfrm>
        </p:spPr>
        <p:txBody>
          <a:bodyPr vert="horz" lIns="91440" tIns="45720" rIns="91440" bIns="45720" rtlCol="0" anchor="ctr">
            <a:normAutofit fontScale="90000"/>
          </a:bodyPr>
          <a:lstStyle/>
          <a:p>
            <a:pPr algn="l">
              <a:lnSpc>
                <a:spcPct val="90000"/>
              </a:lnSpc>
            </a:pPr>
            <a:r>
              <a:rPr lang="en-US" sz="4500" dirty="0">
                <a:solidFill>
                  <a:schemeClr val="tx1"/>
                </a:solidFill>
                <a:latin typeface="+mj-lt"/>
              </a:rPr>
              <a:t>Archaeology</a:t>
            </a:r>
            <a:br>
              <a:rPr lang="en-US" sz="4500" dirty="0">
                <a:solidFill>
                  <a:schemeClr val="tx1"/>
                </a:solidFill>
                <a:latin typeface="+mj-lt"/>
              </a:rPr>
            </a:br>
            <a:r>
              <a:rPr lang="en-US" sz="4500" dirty="0">
                <a:solidFill>
                  <a:schemeClr val="tx1"/>
                </a:solidFill>
                <a:latin typeface="+mj-lt"/>
              </a:rPr>
              <a:t>and Heritage</a:t>
            </a:r>
          </a:p>
        </p:txBody>
      </p:sp>
      <p:pic>
        <p:nvPicPr>
          <p:cNvPr id="1026" name="Picture 2" descr="Image preview">
            <a:extLst>
              <a:ext uri="{FF2B5EF4-FFF2-40B4-BE49-F238E27FC236}">
                <a16:creationId xmlns:a16="http://schemas.microsoft.com/office/drawing/2014/main" id="{3CE65C40-2A25-4D77-AFFF-7D0CC7F055EF}"/>
              </a:ext>
            </a:extLst>
          </p:cNvPr>
          <p:cNvPicPr>
            <a:picLocks noGrp="1" noChangeAspect="1" noChangeArrowheads="1"/>
          </p:cNvPicPr>
          <p:nvPr>
            <p:ph idx="1"/>
          </p:nvPr>
        </p:nvPicPr>
        <p:blipFill rotWithShape="1">
          <a:blip r:embed="rId2" cstate="print">
            <a:alphaModFix/>
            <a:extLst>
              <a:ext uri="{28A0092B-C50C-407E-A947-70E740481C1C}">
                <a14:useLocalDpi xmlns:a14="http://schemas.microsoft.com/office/drawing/2010/main" val="0"/>
              </a:ext>
            </a:extLst>
          </a:blip>
          <a:srcRect r="344" b="-1"/>
          <a:stretch/>
        </p:blipFill>
        <p:spPr bwMode="auto">
          <a:xfrm>
            <a:off x="4022162" y="533977"/>
            <a:ext cx="4492045" cy="2535505"/>
          </a:xfrm>
          <a:prstGeom prst="rect">
            <a:avLst/>
          </a:prstGeom>
          <a:noFill/>
          <a:extLst>
            <a:ext uri="{909E8E84-426E-40DD-AFC4-6F175D3DCCD1}">
              <a14:hiddenFill xmlns:a14="http://schemas.microsoft.com/office/drawing/2010/main">
                <a:solidFill>
                  <a:srgbClr val="FFFFFF"/>
                </a:solidFill>
              </a14:hiddenFill>
            </a:ext>
          </a:extLst>
        </p:spPr>
      </p:pic>
      <p:sp>
        <p:nvSpPr>
          <p:cNvPr id="28" name="Content Placeholder 2">
            <a:extLst>
              <a:ext uri="{FF2B5EF4-FFF2-40B4-BE49-F238E27FC236}">
                <a16:creationId xmlns:a16="http://schemas.microsoft.com/office/drawing/2014/main" id="{2A7F0187-31F2-4BE0-8A75-29754810DE3C}"/>
              </a:ext>
            </a:extLst>
          </p:cNvPr>
          <p:cNvSpPr txBox="1">
            <a:spLocks/>
          </p:cNvSpPr>
          <p:nvPr/>
        </p:nvSpPr>
        <p:spPr>
          <a:xfrm>
            <a:off x="617045" y="3323930"/>
            <a:ext cx="7886699" cy="3418064"/>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rgbClr val="000000"/>
                </a:solidFill>
                <a:latin typeface="Arial"/>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700" b="1" dirty="0"/>
              <a:t>No known archaeological investigations </a:t>
            </a:r>
            <a:r>
              <a:rPr lang="en-GB" sz="1700" dirty="0"/>
              <a:t>of the site have been completed on this greenfield site and there is evidence in the area of Roman activity and prehistoric settlements.</a:t>
            </a:r>
          </a:p>
          <a:p>
            <a:r>
              <a:rPr lang="en-GB" sz="1700" dirty="0"/>
              <a:t>Recent archaeology work within 700m of FR3a </a:t>
            </a:r>
            <a:r>
              <a:rPr lang="en-GB" sz="1700" b="1" dirty="0"/>
              <a:t>found pre-Roman artefacts </a:t>
            </a:r>
            <a:r>
              <a:rPr lang="en-GB" sz="1700" dirty="0"/>
              <a:t>and it would be reasonable to anticipate similar finds on this site given its hill top location and southerly aspect.</a:t>
            </a:r>
          </a:p>
          <a:p>
            <a:r>
              <a:rPr lang="en-GB" sz="1700" dirty="0"/>
              <a:t>The archaeological statutory consultee recommends that archaeological work should be undertaken.</a:t>
            </a:r>
          </a:p>
          <a:p>
            <a:r>
              <a:rPr lang="en-GB" sz="1700" b="1" dirty="0"/>
              <a:t>Grade II listed Keyford House is an important historical landmark </a:t>
            </a:r>
            <a:r>
              <a:rPr lang="en-GB" sz="1700" dirty="0"/>
              <a:t>and heritage feature of the area along with its surroundings and nearby cottages most likely built to house workers</a:t>
            </a:r>
          </a:p>
          <a:p>
            <a:r>
              <a:rPr lang="en-GB" sz="1700" dirty="0"/>
              <a:t>At minimum, an archaeological investigation comprising geophysics and evaluation trenches should be completed to understand whether the site is of archaeological importance and appropriate measures taken before any development is permitted within FR3a.</a:t>
            </a:r>
          </a:p>
          <a:p>
            <a:endParaRPr lang="en-GB" sz="2000" dirty="0"/>
          </a:p>
        </p:txBody>
      </p:sp>
      <p:sp>
        <p:nvSpPr>
          <p:cNvPr id="4" name="Rectangle 3">
            <a:extLst>
              <a:ext uri="{FF2B5EF4-FFF2-40B4-BE49-F238E27FC236}">
                <a16:creationId xmlns:a16="http://schemas.microsoft.com/office/drawing/2014/main" id="{8DDA569A-7F47-4695-9E9F-72933E76D2A7}"/>
              </a:ext>
            </a:extLst>
          </p:cNvPr>
          <p:cNvSpPr/>
          <p:nvPr/>
        </p:nvSpPr>
        <p:spPr>
          <a:xfrm>
            <a:off x="6230365" y="2792483"/>
            <a:ext cx="2273379" cy="276999"/>
          </a:xfrm>
          <a:prstGeom prst="rect">
            <a:avLst/>
          </a:prstGeom>
        </p:spPr>
        <p:txBody>
          <a:bodyPr wrap="none">
            <a:spAutoFit/>
          </a:bodyPr>
          <a:lstStyle/>
          <a:p>
            <a:r>
              <a:rPr lang="en-GB" sz="1200" dirty="0">
                <a:solidFill>
                  <a:schemeClr val="bg1"/>
                </a:solidFill>
              </a:rPr>
              <a:t>Crenulations at Keyford House</a:t>
            </a:r>
          </a:p>
        </p:txBody>
      </p:sp>
    </p:spTree>
    <p:extLst>
      <p:ext uri="{BB962C8B-B14F-4D97-AF65-F5344CB8AC3E}">
        <p14:creationId xmlns:p14="http://schemas.microsoft.com/office/powerpoint/2010/main" val="2123366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C8B07E3-E4C9-4296-A5D7-565D7A73F053}"/>
              </a:ext>
            </a:extLst>
          </p:cNvPr>
          <p:cNvPicPr>
            <a:picLocks noGrp="1" noChangeAspect="1"/>
          </p:cNvPicPr>
          <p:nvPr>
            <p:ph idx="1"/>
          </p:nvPr>
        </p:nvPicPr>
        <p:blipFill rotWithShape="1">
          <a:blip r:embed="rId2"/>
          <a:srcRect t="23581"/>
          <a:stretch/>
        </p:blipFill>
        <p:spPr>
          <a:xfrm rot="5400000">
            <a:off x="5013840" y="-867575"/>
            <a:ext cx="3262585" cy="4997736"/>
          </a:xfrm>
          <a:prstGeom prst="rect">
            <a:avLst/>
          </a:prstGeom>
        </p:spPr>
      </p:pic>
      <p:sp>
        <p:nvSpPr>
          <p:cNvPr id="2" name="Title 1">
            <a:extLst>
              <a:ext uri="{FF2B5EF4-FFF2-40B4-BE49-F238E27FC236}">
                <a16:creationId xmlns:a16="http://schemas.microsoft.com/office/drawing/2014/main" id="{B20CD463-2FCD-463F-8214-91CADF1E7BC7}"/>
              </a:ext>
            </a:extLst>
          </p:cNvPr>
          <p:cNvSpPr>
            <a:spLocks noGrp="1"/>
          </p:cNvSpPr>
          <p:nvPr>
            <p:ph type="title"/>
          </p:nvPr>
        </p:nvSpPr>
        <p:spPr>
          <a:xfrm flipH="1">
            <a:off x="79231" y="0"/>
            <a:ext cx="4067033" cy="1143000"/>
          </a:xfrm>
        </p:spPr>
        <p:txBody>
          <a:bodyPr>
            <a:normAutofit fontScale="90000"/>
          </a:bodyPr>
          <a:lstStyle/>
          <a:p>
            <a:r>
              <a:rPr lang="en-GB" dirty="0"/>
              <a:t>Agricultural Land</a:t>
            </a:r>
          </a:p>
        </p:txBody>
      </p:sp>
      <p:sp>
        <p:nvSpPr>
          <p:cNvPr id="6" name="TextBox 5">
            <a:extLst>
              <a:ext uri="{FF2B5EF4-FFF2-40B4-BE49-F238E27FC236}">
                <a16:creationId xmlns:a16="http://schemas.microsoft.com/office/drawing/2014/main" id="{C097E0EF-2559-479B-A0E3-D1C5C268E418}"/>
              </a:ext>
            </a:extLst>
          </p:cNvPr>
          <p:cNvSpPr txBox="1"/>
          <p:nvPr/>
        </p:nvSpPr>
        <p:spPr>
          <a:xfrm>
            <a:off x="6346209" y="2739366"/>
            <a:ext cx="2797791" cy="523220"/>
          </a:xfrm>
          <a:prstGeom prst="rect">
            <a:avLst/>
          </a:prstGeom>
          <a:solidFill>
            <a:schemeClr val="bg1">
              <a:alpha val="62000"/>
            </a:schemeClr>
          </a:solidFill>
        </p:spPr>
        <p:txBody>
          <a:bodyPr wrap="square" rtlCol="0">
            <a:spAutoFit/>
          </a:bodyPr>
          <a:lstStyle/>
          <a:p>
            <a:r>
              <a:rPr lang="en-GB" sz="1400" dirty="0"/>
              <a:t>Dark Green = Best and Most Versatile (BMV) Agricultural Land</a:t>
            </a:r>
          </a:p>
        </p:txBody>
      </p:sp>
      <p:sp>
        <p:nvSpPr>
          <p:cNvPr id="7" name="Content Placeholder 2">
            <a:extLst>
              <a:ext uri="{FF2B5EF4-FFF2-40B4-BE49-F238E27FC236}">
                <a16:creationId xmlns:a16="http://schemas.microsoft.com/office/drawing/2014/main" id="{7D32C86F-6A72-41EE-ABC5-2EFBDE30923E}"/>
              </a:ext>
            </a:extLst>
          </p:cNvPr>
          <p:cNvSpPr txBox="1">
            <a:spLocks/>
          </p:cNvSpPr>
          <p:nvPr/>
        </p:nvSpPr>
        <p:spPr>
          <a:xfrm>
            <a:off x="79229" y="907575"/>
            <a:ext cx="4067034" cy="2119586"/>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rgbClr val="000000"/>
                </a:solidFill>
                <a:latin typeface="Arial"/>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6400" b="1" dirty="0"/>
              <a:t>All of FR3a is Best and Most Versatile (BMV) land.</a:t>
            </a:r>
          </a:p>
          <a:p>
            <a:r>
              <a:rPr lang="en-GB" sz="6400" dirty="0"/>
              <a:t>The cumulative impacts of losing &gt;20ha of BMV land across the south of Frome from recent and proposed developments have not been addressed, despite the importance of such land being recognised by the National Planning Policy Framework (NPPF) and also by Natural England.</a:t>
            </a:r>
          </a:p>
          <a:p>
            <a:endParaRPr lang="en-GB" sz="2000" i="1" dirty="0"/>
          </a:p>
        </p:txBody>
      </p:sp>
      <p:sp>
        <p:nvSpPr>
          <p:cNvPr id="8" name="Content Placeholder 2">
            <a:extLst>
              <a:ext uri="{FF2B5EF4-FFF2-40B4-BE49-F238E27FC236}">
                <a16:creationId xmlns:a16="http://schemas.microsoft.com/office/drawing/2014/main" id="{2BC74A10-FD5C-4AFC-A763-12E7A9873456}"/>
              </a:ext>
            </a:extLst>
          </p:cNvPr>
          <p:cNvSpPr txBox="1">
            <a:spLocks/>
          </p:cNvSpPr>
          <p:nvPr/>
        </p:nvSpPr>
        <p:spPr>
          <a:xfrm>
            <a:off x="2877020" y="3443804"/>
            <a:ext cx="6187750" cy="3366925"/>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rgbClr val="000000"/>
                </a:solidFill>
                <a:latin typeface="Arial"/>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5600" dirty="0"/>
              <a:t>Natural England describe BMV as the:</a:t>
            </a:r>
          </a:p>
          <a:p>
            <a:pPr marL="857250" lvl="2" indent="0">
              <a:buNone/>
            </a:pPr>
            <a:r>
              <a:rPr lang="en-GB" sz="5600" dirty="0"/>
              <a:t>“</a:t>
            </a:r>
            <a:r>
              <a:rPr lang="en-GB" sz="5600" i="1" dirty="0"/>
              <a:t>most flexible, productive and efficient in response to inputs and which can best deliver future crops for food and non food uses such as biomass, fibres and pharmaceuticals</a:t>
            </a:r>
            <a:r>
              <a:rPr lang="en-GB" sz="5600" dirty="0"/>
              <a:t>”.</a:t>
            </a:r>
          </a:p>
          <a:p>
            <a:r>
              <a:rPr lang="en-GB" sz="5600" dirty="0"/>
              <a:t>BMV land needs protecting for future generations. Cumulative loss of &gt;20ha of BMV is considered a significant effect in the context of Environmental Impact Assessment (EIA).  Yet no mention of BMV land or any mitigation has been proposed.</a:t>
            </a:r>
          </a:p>
          <a:p>
            <a:r>
              <a:rPr lang="en-GB" sz="5600" dirty="0"/>
              <a:t>The loss of such an area of BMV land should be avoided, and if not, at minimum should be mitigated with schemes such as clearly defined soil management procedures, preservation of soils and provision for replacement/improvement of land of lesser value.</a:t>
            </a:r>
          </a:p>
          <a:p>
            <a:r>
              <a:rPr lang="en-GB" sz="5600" b="1" dirty="0"/>
              <a:t>We are not aware of any specific consultations regarding loss of BMV land with Natural England, which is a requirement of The Town and Country Planning (Development Management Procedure) (England) Order 2015</a:t>
            </a:r>
            <a:r>
              <a:rPr lang="en-GB" sz="5600" b="1" dirty="0">
                <a:solidFill>
                  <a:schemeClr val="tx1"/>
                </a:solidFill>
                <a:latin typeface="Arial" panose="020B0604020202020204" pitchFamily="34" charset="0"/>
                <a:cs typeface="Arial" panose="020B0604020202020204" pitchFamily="34" charset="0"/>
              </a:rPr>
              <a:t> (UK Statutory Instruments 2015 No. 595. SCHEDULE 4 (y) (ii)), which should have been completed by MDC during the LPP2.</a:t>
            </a:r>
          </a:p>
          <a:p>
            <a:pPr marL="0" indent="0">
              <a:buNone/>
            </a:pPr>
            <a:endParaRPr lang="en-GB" sz="6000" dirty="0"/>
          </a:p>
          <a:p>
            <a:endParaRPr lang="en-GB" sz="5600" dirty="0"/>
          </a:p>
          <a:p>
            <a:endParaRPr lang="en-GB" sz="2000" i="1" dirty="0"/>
          </a:p>
        </p:txBody>
      </p:sp>
      <p:pic>
        <p:nvPicPr>
          <p:cNvPr id="9" name="Picture 8">
            <a:extLst>
              <a:ext uri="{FF2B5EF4-FFF2-40B4-BE49-F238E27FC236}">
                <a16:creationId xmlns:a16="http://schemas.microsoft.com/office/drawing/2014/main" id="{5A772CC7-45DD-4979-9A3C-0B0935AD4CB5}"/>
              </a:ext>
            </a:extLst>
          </p:cNvPr>
          <p:cNvPicPr>
            <a:picLocks noChangeAspect="1"/>
          </p:cNvPicPr>
          <p:nvPr/>
        </p:nvPicPr>
        <p:blipFill rotWithShape="1">
          <a:blip r:embed="rId3"/>
          <a:srcRect b="24206"/>
          <a:stretch/>
        </p:blipFill>
        <p:spPr>
          <a:xfrm>
            <a:off x="226696" y="3262587"/>
            <a:ext cx="2650324" cy="1445892"/>
          </a:xfrm>
          <a:prstGeom prst="rect">
            <a:avLst/>
          </a:prstGeom>
        </p:spPr>
      </p:pic>
      <p:pic>
        <p:nvPicPr>
          <p:cNvPr id="10" name="Picture 9">
            <a:extLst>
              <a:ext uri="{FF2B5EF4-FFF2-40B4-BE49-F238E27FC236}">
                <a16:creationId xmlns:a16="http://schemas.microsoft.com/office/drawing/2014/main" id="{EE462CB4-0060-469C-9448-96DB51352E29}"/>
              </a:ext>
            </a:extLst>
          </p:cNvPr>
          <p:cNvPicPr>
            <a:picLocks noChangeAspect="1"/>
          </p:cNvPicPr>
          <p:nvPr/>
        </p:nvPicPr>
        <p:blipFill>
          <a:blip r:embed="rId4"/>
          <a:stretch>
            <a:fillRect/>
          </a:stretch>
        </p:blipFill>
        <p:spPr>
          <a:xfrm>
            <a:off x="226696" y="4911323"/>
            <a:ext cx="2650324" cy="1947916"/>
          </a:xfrm>
          <a:prstGeom prst="rect">
            <a:avLst/>
          </a:prstGeom>
        </p:spPr>
      </p:pic>
      <p:sp>
        <p:nvSpPr>
          <p:cNvPr id="11" name="TextBox 10">
            <a:extLst>
              <a:ext uri="{FF2B5EF4-FFF2-40B4-BE49-F238E27FC236}">
                <a16:creationId xmlns:a16="http://schemas.microsoft.com/office/drawing/2014/main" id="{FF9A141C-EE66-4589-A084-DDE30CC11F4E}"/>
              </a:ext>
            </a:extLst>
          </p:cNvPr>
          <p:cNvSpPr txBox="1"/>
          <p:nvPr/>
        </p:nvSpPr>
        <p:spPr>
          <a:xfrm>
            <a:off x="226696" y="4454345"/>
            <a:ext cx="1965278" cy="276999"/>
          </a:xfrm>
          <a:prstGeom prst="rect">
            <a:avLst/>
          </a:prstGeom>
          <a:noFill/>
        </p:spPr>
        <p:txBody>
          <a:bodyPr wrap="square" rtlCol="0">
            <a:spAutoFit/>
          </a:bodyPr>
          <a:lstStyle/>
          <a:p>
            <a:r>
              <a:rPr lang="en-GB" sz="1200" dirty="0">
                <a:solidFill>
                  <a:schemeClr val="bg1"/>
                </a:solidFill>
              </a:rPr>
              <a:t>Photo of 2020/0341/OTS</a:t>
            </a:r>
          </a:p>
        </p:txBody>
      </p:sp>
      <p:sp>
        <p:nvSpPr>
          <p:cNvPr id="12" name="TextBox 11">
            <a:extLst>
              <a:ext uri="{FF2B5EF4-FFF2-40B4-BE49-F238E27FC236}">
                <a16:creationId xmlns:a16="http://schemas.microsoft.com/office/drawing/2014/main" id="{E2A6D62D-A0D8-4D57-BABE-A34365A477EC}"/>
              </a:ext>
            </a:extLst>
          </p:cNvPr>
          <p:cNvSpPr txBox="1"/>
          <p:nvPr/>
        </p:nvSpPr>
        <p:spPr>
          <a:xfrm>
            <a:off x="226696" y="6533730"/>
            <a:ext cx="1965278" cy="276999"/>
          </a:xfrm>
          <a:prstGeom prst="rect">
            <a:avLst/>
          </a:prstGeom>
          <a:noFill/>
        </p:spPr>
        <p:txBody>
          <a:bodyPr wrap="square" rtlCol="0">
            <a:spAutoFit/>
          </a:bodyPr>
          <a:lstStyle/>
          <a:p>
            <a:r>
              <a:rPr lang="en-GB" sz="1200" dirty="0">
                <a:solidFill>
                  <a:schemeClr val="bg1"/>
                </a:solidFill>
              </a:rPr>
              <a:t>Photo of 2020/0341/OTS</a:t>
            </a:r>
          </a:p>
        </p:txBody>
      </p:sp>
    </p:spTree>
    <p:extLst>
      <p:ext uri="{BB962C8B-B14F-4D97-AF65-F5344CB8AC3E}">
        <p14:creationId xmlns:p14="http://schemas.microsoft.com/office/powerpoint/2010/main" val="2300419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C7E35-6A1D-45BB-96FB-02F9E31D36B3}"/>
              </a:ext>
            </a:extLst>
          </p:cNvPr>
          <p:cNvSpPr>
            <a:spLocks noGrp="1"/>
          </p:cNvSpPr>
          <p:nvPr>
            <p:ph type="title"/>
          </p:nvPr>
        </p:nvSpPr>
        <p:spPr>
          <a:xfrm>
            <a:off x="122830" y="105844"/>
            <a:ext cx="8468436" cy="1143000"/>
          </a:xfrm>
        </p:spPr>
        <p:txBody>
          <a:bodyPr vert="horz" lIns="91440" tIns="45720" rIns="91440" bIns="45720" rtlCol="0" anchor="ctr">
            <a:normAutofit/>
          </a:bodyPr>
          <a:lstStyle/>
          <a:p>
            <a:pPr algn="l">
              <a:lnSpc>
                <a:spcPct val="90000"/>
              </a:lnSpc>
            </a:pPr>
            <a:r>
              <a:rPr lang="en-US" dirty="0">
                <a:solidFill>
                  <a:schemeClr val="tx1"/>
                </a:solidFill>
                <a:latin typeface="+mj-lt"/>
              </a:rPr>
              <a:t>Agricultural Land </a:t>
            </a:r>
          </a:p>
        </p:txBody>
      </p:sp>
      <p:pic>
        <p:nvPicPr>
          <p:cNvPr id="4" name="Content Placeholder 3">
            <a:extLst>
              <a:ext uri="{FF2B5EF4-FFF2-40B4-BE49-F238E27FC236}">
                <a16:creationId xmlns:a16="http://schemas.microsoft.com/office/drawing/2014/main" id="{3BA67AC5-4874-4B9B-8B1B-DB117CDE04E9}"/>
              </a:ext>
            </a:extLst>
          </p:cNvPr>
          <p:cNvPicPr>
            <a:picLocks noGrp="1" noChangeAspect="1"/>
          </p:cNvPicPr>
          <p:nvPr>
            <p:ph idx="1"/>
          </p:nvPr>
        </p:nvPicPr>
        <p:blipFill rotWithShape="1">
          <a:blip r:embed="rId2"/>
          <a:srcRect r="8784" b="4949"/>
          <a:stretch/>
        </p:blipFill>
        <p:spPr>
          <a:xfrm>
            <a:off x="0" y="2409025"/>
            <a:ext cx="4776716" cy="4448975"/>
          </a:xfrm>
          <a:prstGeom prst="rect">
            <a:avLst/>
          </a:prstGeom>
        </p:spPr>
      </p:pic>
      <p:sp>
        <p:nvSpPr>
          <p:cNvPr id="5" name="TextBox 4">
            <a:extLst>
              <a:ext uri="{FF2B5EF4-FFF2-40B4-BE49-F238E27FC236}">
                <a16:creationId xmlns:a16="http://schemas.microsoft.com/office/drawing/2014/main" id="{682EA737-83CE-40F2-A915-35400D3F1550}"/>
              </a:ext>
            </a:extLst>
          </p:cNvPr>
          <p:cNvSpPr txBox="1"/>
          <p:nvPr/>
        </p:nvSpPr>
        <p:spPr>
          <a:xfrm>
            <a:off x="4995080" y="137319"/>
            <a:ext cx="4026090" cy="6583361"/>
          </a:xfrm>
          <a:prstGeom prst="rect">
            <a:avLst/>
          </a:prstGeom>
          <a:ln w="19050">
            <a:solidFill>
              <a:schemeClr val="accent1"/>
            </a:solidFill>
          </a:ln>
          <a:effectLst>
            <a:outerShdw blurRad="50800" dist="50800" dir="5400000" algn="ctr" rotWithShape="0">
              <a:schemeClr val="bg1"/>
            </a:outerShdw>
          </a:effectLst>
        </p:spPr>
        <p:txBody>
          <a:bodyPr vert="horz" lIns="91440" tIns="45720" rIns="91440" bIns="45720" rtlCol="0" anchor="ctr">
            <a:normAutofit fontScale="77500" lnSpcReduction="20000"/>
          </a:bodyPr>
          <a:lstStyle/>
          <a:p>
            <a:pPr fontAlgn="base"/>
            <a:r>
              <a:rPr lang="en-GB" b="1" u="sng" dirty="0">
                <a:solidFill>
                  <a:schemeClr val="tx1"/>
                </a:solidFill>
              </a:rPr>
              <a:t>Agricultural Land - Legislation and Guidance:</a:t>
            </a:r>
            <a:r>
              <a:rPr lang="en-GB" sz="1500" dirty="0">
                <a:solidFill>
                  <a:schemeClr val="tx1"/>
                </a:solidFill>
              </a:rPr>
              <a:t> </a:t>
            </a:r>
            <a:r>
              <a:rPr lang="en-GB" sz="1500" dirty="0">
                <a:solidFill>
                  <a:schemeClr val="tx1"/>
                </a:solidFill>
                <a:hlinkClick r:id="rId3"/>
              </a:rPr>
              <a:t>https://www.gov.uk/government/publications/agricultural-land-assess-proposals-for-development/guide-to-assessing-development-proposals-on-agricultural-land</a:t>
            </a:r>
            <a:endParaRPr lang="en-GB" sz="1500" dirty="0">
              <a:solidFill>
                <a:schemeClr val="tx1"/>
              </a:solidFill>
            </a:endParaRPr>
          </a:p>
          <a:p>
            <a:pPr marL="285750" indent="-285750" fontAlgn="base">
              <a:buFont typeface="Arial" panose="020B0604020202020204" pitchFamily="34" charset="0"/>
              <a:buChar char="•"/>
            </a:pPr>
            <a:endParaRPr lang="en-GB" sz="1500" dirty="0">
              <a:solidFill>
                <a:schemeClr val="tx1"/>
              </a:solidFill>
            </a:endParaRPr>
          </a:p>
          <a:p>
            <a:pPr marL="285750" indent="-285750" fontAlgn="base">
              <a:buFont typeface="Arial" panose="020B0604020202020204" pitchFamily="34" charset="0"/>
              <a:buChar char="•"/>
            </a:pPr>
            <a:r>
              <a:rPr lang="en-GB" sz="1500" dirty="0">
                <a:solidFill>
                  <a:schemeClr val="tx1"/>
                </a:solidFill>
              </a:rPr>
              <a:t>Natural England - A Green Future: Our 25 Year Plan to improve the Environment 2018:</a:t>
            </a:r>
          </a:p>
          <a:p>
            <a:pPr marL="742950" lvl="1" indent="-285750">
              <a:buFont typeface="Arial" panose="020B0604020202020204" pitchFamily="34" charset="0"/>
              <a:buChar char="•"/>
            </a:pPr>
            <a:r>
              <a:rPr lang="en-GB" sz="1500" dirty="0"/>
              <a:t>protect the best agricultural land</a:t>
            </a:r>
          </a:p>
          <a:p>
            <a:pPr marL="742950" lvl="1" indent="-285750">
              <a:buFont typeface="Arial" panose="020B0604020202020204" pitchFamily="34" charset="0"/>
              <a:buChar char="•"/>
            </a:pPr>
            <a:r>
              <a:rPr lang="en-GB" sz="1500" dirty="0"/>
              <a:t>put a value on soils as part of our natural capital.</a:t>
            </a:r>
          </a:p>
          <a:p>
            <a:pPr marL="285750" indent="-228600">
              <a:lnSpc>
                <a:spcPct val="90000"/>
              </a:lnSpc>
              <a:spcAft>
                <a:spcPts val="600"/>
              </a:spcAft>
              <a:buFont typeface="Arial" panose="020B0604020202020204" pitchFamily="34" charset="0"/>
              <a:buChar char="•"/>
            </a:pPr>
            <a:r>
              <a:rPr lang="en-GB" sz="1500" dirty="0">
                <a:solidFill>
                  <a:schemeClr val="tx1"/>
                </a:solidFill>
                <a:latin typeface="+mn-lt"/>
              </a:rPr>
              <a:t>National Planning Policy Framework (NPPF) states that LPAs should use the NPPF to make decisions about the natural and local environment to:</a:t>
            </a:r>
          </a:p>
          <a:p>
            <a:pPr marL="742950" lvl="1" indent="-228600">
              <a:lnSpc>
                <a:spcPct val="90000"/>
              </a:lnSpc>
              <a:spcAft>
                <a:spcPts val="600"/>
              </a:spcAft>
              <a:buFont typeface="Arial" panose="020B0604020202020204" pitchFamily="34" charset="0"/>
              <a:buChar char="•"/>
            </a:pPr>
            <a:r>
              <a:rPr lang="en-GB" sz="1500" dirty="0">
                <a:latin typeface="+mn-lt"/>
              </a:rPr>
              <a:t>protect and enhance landscapes, biodiversity, geology and soils</a:t>
            </a:r>
          </a:p>
          <a:p>
            <a:pPr marL="742950" lvl="1" indent="-228600">
              <a:lnSpc>
                <a:spcPct val="90000"/>
              </a:lnSpc>
              <a:spcAft>
                <a:spcPts val="600"/>
              </a:spcAft>
              <a:buFont typeface="Arial" panose="020B0604020202020204" pitchFamily="34" charset="0"/>
              <a:buChar char="•"/>
            </a:pPr>
            <a:r>
              <a:rPr lang="en-GB" sz="1500" dirty="0">
                <a:latin typeface="+mn-lt"/>
              </a:rPr>
              <a:t>recognise soils as a natural capital asset that provide important ecosystem services</a:t>
            </a:r>
          </a:p>
          <a:p>
            <a:pPr marL="742950" lvl="1" indent="-228600">
              <a:lnSpc>
                <a:spcPct val="90000"/>
              </a:lnSpc>
              <a:spcAft>
                <a:spcPts val="600"/>
              </a:spcAft>
              <a:buFont typeface="Arial" panose="020B0604020202020204" pitchFamily="34" charset="0"/>
              <a:buChar char="•"/>
            </a:pPr>
            <a:r>
              <a:rPr lang="en-GB" sz="1500" dirty="0">
                <a:latin typeface="+mn-lt"/>
              </a:rPr>
              <a:t>consider the economic and other benefits of BMV agricultural land, and try to use areas of poorer quality land instead of higher</a:t>
            </a:r>
          </a:p>
          <a:p>
            <a:pPr marL="285750" indent="-228600">
              <a:lnSpc>
                <a:spcPct val="90000"/>
              </a:lnSpc>
              <a:spcAft>
                <a:spcPts val="600"/>
              </a:spcAft>
              <a:buFont typeface="Arial" panose="020B0604020202020204" pitchFamily="34" charset="0"/>
              <a:buChar char="•"/>
            </a:pPr>
            <a:r>
              <a:rPr lang="en-GB" sz="1500" dirty="0">
                <a:latin typeface="+mn-lt"/>
              </a:rPr>
              <a:t>Town and Country Planning (Development Management Procedure (England) Order) (DMPO) 2015</a:t>
            </a:r>
          </a:p>
          <a:p>
            <a:pPr marL="742950" lvl="1" indent="-228600">
              <a:lnSpc>
                <a:spcPct val="90000"/>
              </a:lnSpc>
              <a:spcAft>
                <a:spcPts val="600"/>
              </a:spcAft>
              <a:buFont typeface="Arial" panose="020B0604020202020204" pitchFamily="34" charset="0"/>
              <a:buChar char="•"/>
            </a:pPr>
            <a:r>
              <a:rPr lang="en-GB" sz="1500" dirty="0">
                <a:latin typeface="+mn-lt"/>
              </a:rPr>
              <a:t>Planning authorities must consult Natural England on all non-agricultural applications that result in the loss of </a:t>
            </a:r>
            <a:r>
              <a:rPr lang="en-GB" sz="1500" b="1" dirty="0">
                <a:latin typeface="+mn-lt"/>
              </a:rPr>
              <a:t>more than 20 hectares (ha) of BMV land </a:t>
            </a:r>
            <a:r>
              <a:rPr lang="en-GB" sz="1500" dirty="0">
                <a:latin typeface="+mn-lt"/>
              </a:rPr>
              <a:t>if the land is not included in a development plan. For example, </a:t>
            </a:r>
            <a:r>
              <a:rPr lang="en-GB" sz="1500" b="1" dirty="0">
                <a:latin typeface="+mn-lt"/>
              </a:rPr>
              <a:t>this includes the likely cumulative loss of BMV land </a:t>
            </a:r>
            <a:r>
              <a:rPr lang="en-GB" sz="1500" dirty="0">
                <a:latin typeface="+mn-lt"/>
              </a:rPr>
              <a:t>from the proposed development if it’s part of a phased development.</a:t>
            </a:r>
          </a:p>
          <a:p>
            <a:pPr marL="742950" lvl="1" indent="-228600">
              <a:lnSpc>
                <a:spcPct val="90000"/>
              </a:lnSpc>
              <a:spcAft>
                <a:spcPts val="600"/>
              </a:spcAft>
              <a:buFont typeface="Arial" panose="020B0604020202020204" pitchFamily="34" charset="0"/>
              <a:buChar char="•"/>
            </a:pPr>
            <a:r>
              <a:rPr lang="en-GB" sz="1500" dirty="0">
                <a:latin typeface="+mn-lt"/>
              </a:rPr>
              <a:t>This is required by schedule 4(y) of the Order.</a:t>
            </a:r>
          </a:p>
          <a:p>
            <a:pPr marL="342900" indent="-285750">
              <a:lnSpc>
                <a:spcPct val="90000"/>
              </a:lnSpc>
              <a:spcAft>
                <a:spcPts val="600"/>
              </a:spcAft>
              <a:buFont typeface="Arial" panose="020B0604020202020204" pitchFamily="34" charset="0"/>
              <a:buChar char="•"/>
            </a:pPr>
            <a:r>
              <a:rPr lang="en-GB" sz="1500" dirty="0">
                <a:solidFill>
                  <a:schemeClr val="tx1"/>
                </a:solidFill>
                <a:latin typeface="+mn-lt"/>
              </a:rPr>
              <a:t>Planning Practice Guidance for the Natural Environment</a:t>
            </a:r>
          </a:p>
          <a:p>
            <a:pPr marL="800100" lvl="1" indent="-285750">
              <a:lnSpc>
                <a:spcPct val="90000"/>
              </a:lnSpc>
              <a:spcAft>
                <a:spcPts val="600"/>
              </a:spcAft>
              <a:buFont typeface="Arial" panose="020B0604020202020204" pitchFamily="34" charset="0"/>
              <a:buChar char="•"/>
            </a:pPr>
            <a:r>
              <a:rPr lang="en-GB" sz="1500" dirty="0">
                <a:solidFill>
                  <a:schemeClr val="tx1"/>
                </a:solidFill>
                <a:latin typeface="+mn-lt"/>
              </a:rPr>
              <a:t>Paragraphs 001 and 002: Planning Practice Guidance for the Natural Environment explain why planning decisions should take account of the value of soils and agricultural land classification (ALC) to enable informed choices on the future use of agricultural land within the planning system.</a:t>
            </a:r>
          </a:p>
        </p:txBody>
      </p:sp>
      <p:sp>
        <p:nvSpPr>
          <p:cNvPr id="7" name="TextBox 6">
            <a:extLst>
              <a:ext uri="{FF2B5EF4-FFF2-40B4-BE49-F238E27FC236}">
                <a16:creationId xmlns:a16="http://schemas.microsoft.com/office/drawing/2014/main" id="{C9F32F23-EC40-4F5F-B2CF-ADED7170479D}"/>
              </a:ext>
            </a:extLst>
          </p:cNvPr>
          <p:cNvSpPr txBox="1"/>
          <p:nvPr/>
        </p:nvSpPr>
        <p:spPr>
          <a:xfrm>
            <a:off x="0" y="1091821"/>
            <a:ext cx="5049672" cy="1686616"/>
          </a:xfrm>
          <a:prstGeom prst="rect">
            <a:avLst/>
          </a:prstGeom>
          <a:noFill/>
        </p:spPr>
        <p:txBody>
          <a:bodyPr wrap="square" rtlCol="0">
            <a:spAutoFit/>
          </a:bodyPr>
          <a:lstStyle/>
          <a:p>
            <a:pPr marL="285750" indent="-228600">
              <a:lnSpc>
                <a:spcPct val="90000"/>
              </a:lnSpc>
              <a:spcAft>
                <a:spcPts val="600"/>
              </a:spcAft>
              <a:buFont typeface="Arial" panose="020B0604020202020204" pitchFamily="34" charset="0"/>
              <a:buChar char="•"/>
            </a:pPr>
            <a:r>
              <a:rPr lang="en-US" sz="1400" dirty="0">
                <a:solidFill>
                  <a:schemeClr val="tx1"/>
                </a:solidFill>
                <a:latin typeface="+mn-lt"/>
              </a:rPr>
              <a:t>The NPPF defines BMV as Grade 1-3a.  All of FR3a is BMV land.</a:t>
            </a:r>
          </a:p>
          <a:p>
            <a:pPr marL="285750" indent="-228600">
              <a:lnSpc>
                <a:spcPct val="90000"/>
              </a:lnSpc>
              <a:spcAft>
                <a:spcPts val="600"/>
              </a:spcAft>
              <a:buFont typeface="Arial" panose="020B0604020202020204" pitchFamily="34" charset="0"/>
              <a:buChar char="•"/>
            </a:pPr>
            <a:r>
              <a:rPr lang="en-GB" sz="1400" dirty="0">
                <a:solidFill>
                  <a:schemeClr val="tx1"/>
                </a:solidFill>
              </a:rPr>
              <a:t>The cumulative impacts of proposed developments across the south of Frome total &gt;20ha and the impact of losing this area of land is considered to be a “significant adverse effect”.</a:t>
            </a:r>
          </a:p>
          <a:p>
            <a:endParaRPr lang="en-GB" dirty="0"/>
          </a:p>
        </p:txBody>
      </p:sp>
    </p:spTree>
    <p:extLst>
      <p:ext uri="{BB962C8B-B14F-4D97-AF65-F5344CB8AC3E}">
        <p14:creationId xmlns:p14="http://schemas.microsoft.com/office/powerpoint/2010/main" val="2739451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70C80-3A73-4F98-858C-1A6A700DFBF2}"/>
              </a:ext>
            </a:extLst>
          </p:cNvPr>
          <p:cNvSpPr>
            <a:spLocks noGrp="1"/>
          </p:cNvSpPr>
          <p:nvPr>
            <p:ph type="title"/>
          </p:nvPr>
        </p:nvSpPr>
        <p:spPr/>
        <p:txBody>
          <a:bodyPr>
            <a:normAutofit fontScale="90000"/>
          </a:bodyPr>
          <a:lstStyle/>
          <a:p>
            <a:r>
              <a:rPr lang="en-GB" dirty="0"/>
              <a:t>MDC Sustainability Appraisal</a:t>
            </a:r>
            <a:br>
              <a:rPr lang="en-GB" dirty="0"/>
            </a:br>
            <a:r>
              <a:rPr lang="en-GB" sz="3300" dirty="0"/>
              <a:t>(and the Legitimacy of the Proposed Allocation)</a:t>
            </a:r>
          </a:p>
        </p:txBody>
      </p:sp>
      <p:sp>
        <p:nvSpPr>
          <p:cNvPr id="3" name="Content Placeholder 2">
            <a:extLst>
              <a:ext uri="{FF2B5EF4-FFF2-40B4-BE49-F238E27FC236}">
                <a16:creationId xmlns:a16="http://schemas.microsoft.com/office/drawing/2014/main" id="{723177ED-7E48-421D-A6A5-29215A647559}"/>
              </a:ext>
            </a:extLst>
          </p:cNvPr>
          <p:cNvSpPr>
            <a:spLocks noGrp="1"/>
          </p:cNvSpPr>
          <p:nvPr>
            <p:ph idx="1"/>
          </p:nvPr>
        </p:nvSpPr>
        <p:spPr>
          <a:xfrm>
            <a:off x="348017" y="2313296"/>
            <a:ext cx="4223982" cy="4544704"/>
          </a:xfrm>
        </p:spPr>
        <p:txBody>
          <a:bodyPr>
            <a:normAutofit fontScale="40000" lnSpcReduction="20000"/>
          </a:bodyPr>
          <a:lstStyle/>
          <a:p>
            <a:pPr lvl="0"/>
            <a:endParaRPr lang="en-GB" sz="3500" dirty="0"/>
          </a:p>
          <a:p>
            <a:pPr lvl="0"/>
            <a:r>
              <a:rPr lang="en-GB" sz="3800" b="1" dirty="0"/>
              <a:t>The MDC Sustainability Appraisal incorrectly identified that this site scored poorly in several aspects – this has been proven to be incorrect</a:t>
            </a:r>
          </a:p>
          <a:p>
            <a:pPr lvl="0"/>
            <a:r>
              <a:rPr lang="en-GB" sz="3800" dirty="0"/>
              <a:t>The scoring for SA05: “</a:t>
            </a:r>
            <a:r>
              <a:rPr lang="en-GB" sz="3800" i="1" dirty="0"/>
              <a:t>Protect, maintain and where possible enhance, the district’s native biodiversity</a:t>
            </a:r>
            <a:r>
              <a:rPr lang="en-GB" sz="3800" dirty="0"/>
              <a:t>” can be demonstrated to have an even greater negative impact than originally assessed by MDC. </a:t>
            </a:r>
          </a:p>
          <a:p>
            <a:pPr lvl="0"/>
            <a:r>
              <a:rPr lang="en-GB" sz="3800" b="1" dirty="0"/>
              <a:t>Given the new factual information that is available, the MDC Sustainability Appraisal warrants a full re-assessment (not just based on ecology/biodiversity).</a:t>
            </a:r>
          </a:p>
          <a:p>
            <a:pPr lvl="0"/>
            <a:r>
              <a:rPr lang="en-GB" sz="3800" dirty="0"/>
              <a:t>A significantly reduced score may warrant FR3a being removed from the Draft LPP2 and deferred to the forthcoming Local Plan review to be considered alongside other less sensitive sites if further development is demonstrated to be needed in Frome. </a:t>
            </a:r>
            <a:r>
              <a:rPr lang="en-GB" sz="3800" b="1" dirty="0"/>
              <a:t>Any other action could be considered as unsound and not legally compliant.</a:t>
            </a:r>
          </a:p>
        </p:txBody>
      </p:sp>
      <p:pic>
        <p:nvPicPr>
          <p:cNvPr id="4" name="Picture 3">
            <a:extLst>
              <a:ext uri="{FF2B5EF4-FFF2-40B4-BE49-F238E27FC236}">
                <a16:creationId xmlns:a16="http://schemas.microsoft.com/office/drawing/2014/main" id="{78833A88-6D61-4DF4-92BB-F798FAB6E749}"/>
              </a:ext>
            </a:extLst>
          </p:cNvPr>
          <p:cNvPicPr>
            <a:picLocks noChangeAspect="1"/>
          </p:cNvPicPr>
          <p:nvPr/>
        </p:nvPicPr>
        <p:blipFill>
          <a:blip r:embed="rId2"/>
          <a:stretch>
            <a:fillRect/>
          </a:stretch>
        </p:blipFill>
        <p:spPr>
          <a:xfrm>
            <a:off x="4572000" y="2325236"/>
            <a:ext cx="4388536" cy="3864072"/>
          </a:xfrm>
          <a:prstGeom prst="rect">
            <a:avLst/>
          </a:prstGeom>
          <a:effectLst>
            <a:outerShdw blurRad="127000" dist="38100" dir="2700000" algn="tl" rotWithShape="0">
              <a:prstClr val="black">
                <a:alpha val="40000"/>
              </a:prstClr>
            </a:outerShdw>
          </a:effectLst>
        </p:spPr>
      </p:pic>
      <p:sp>
        <p:nvSpPr>
          <p:cNvPr id="5" name="Content Placeholder 2">
            <a:extLst>
              <a:ext uri="{FF2B5EF4-FFF2-40B4-BE49-F238E27FC236}">
                <a16:creationId xmlns:a16="http://schemas.microsoft.com/office/drawing/2014/main" id="{7EBFC971-A79A-44EA-A4AB-0AB2A23247BA}"/>
              </a:ext>
            </a:extLst>
          </p:cNvPr>
          <p:cNvSpPr txBox="1">
            <a:spLocks/>
          </p:cNvSpPr>
          <p:nvPr/>
        </p:nvSpPr>
        <p:spPr>
          <a:xfrm>
            <a:off x="348019" y="1462893"/>
            <a:ext cx="8612518" cy="134942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rgbClr val="000000"/>
                </a:solidFill>
                <a:latin typeface="Arial"/>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500" dirty="0"/>
              <a:t>FOLK reappraised the MDC Sustainability Appraisal as part of our consultation response to MDC.  This highlighted the sensitivity of the land within FR3a.  Evidence of this sensitivity has been substantiated by the recent reports submitted with the speculative FR3a planning applications.</a:t>
            </a:r>
          </a:p>
          <a:p>
            <a:endParaRPr lang="en-GB" dirty="0"/>
          </a:p>
        </p:txBody>
      </p:sp>
    </p:spTree>
    <p:extLst>
      <p:ext uri="{BB962C8B-B14F-4D97-AF65-F5344CB8AC3E}">
        <p14:creationId xmlns:p14="http://schemas.microsoft.com/office/powerpoint/2010/main" val="2470459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54567-9910-47BD-91FC-1F0944B65C57}"/>
              </a:ext>
            </a:extLst>
          </p:cNvPr>
          <p:cNvSpPr>
            <a:spLocks noGrp="1"/>
          </p:cNvSpPr>
          <p:nvPr>
            <p:ph type="title"/>
          </p:nvPr>
        </p:nvSpPr>
        <p:spPr>
          <a:xfrm>
            <a:off x="457200" y="0"/>
            <a:ext cx="8229600" cy="878551"/>
          </a:xfrm>
        </p:spPr>
        <p:txBody>
          <a:bodyPr/>
          <a:lstStyle/>
          <a:p>
            <a:r>
              <a:rPr lang="en-GB" dirty="0"/>
              <a:t>Cumulative Impacts</a:t>
            </a:r>
          </a:p>
        </p:txBody>
      </p:sp>
      <p:sp>
        <p:nvSpPr>
          <p:cNvPr id="3" name="Content Placeholder 2">
            <a:extLst>
              <a:ext uri="{FF2B5EF4-FFF2-40B4-BE49-F238E27FC236}">
                <a16:creationId xmlns:a16="http://schemas.microsoft.com/office/drawing/2014/main" id="{FB89C8BC-8C7C-4921-ABA6-EA8CF65DA0E2}"/>
              </a:ext>
            </a:extLst>
          </p:cNvPr>
          <p:cNvSpPr>
            <a:spLocks noGrp="1"/>
          </p:cNvSpPr>
          <p:nvPr>
            <p:ph idx="1"/>
          </p:nvPr>
        </p:nvSpPr>
        <p:spPr>
          <a:xfrm>
            <a:off x="0" y="1254904"/>
            <a:ext cx="8871044" cy="5104261"/>
          </a:xfrm>
        </p:spPr>
        <p:txBody>
          <a:bodyPr>
            <a:normAutofit fontScale="32500" lnSpcReduction="20000"/>
          </a:bodyPr>
          <a:lstStyle/>
          <a:p>
            <a:endParaRPr lang="en-GB" sz="5600" dirty="0"/>
          </a:p>
          <a:p>
            <a:r>
              <a:rPr lang="en-GB" sz="5600" b="1" dirty="0"/>
              <a:t>The cumulative impacts are perhaps the most important aspect for Frome Town Council, residents and the surrounding areas to consider – the proposed developments will cause a significant effect</a:t>
            </a:r>
            <a:r>
              <a:rPr lang="en-GB" sz="5600" dirty="0"/>
              <a:t>.</a:t>
            </a:r>
          </a:p>
          <a:p>
            <a:endParaRPr lang="en-GB" sz="5600" dirty="0"/>
          </a:p>
          <a:p>
            <a:r>
              <a:rPr lang="en-GB" sz="5600" dirty="0"/>
              <a:t>There is </a:t>
            </a:r>
            <a:r>
              <a:rPr lang="en-GB" sz="5600" b="1" dirty="0"/>
              <a:t>no consideration of the cumulative effects </a:t>
            </a:r>
            <a:r>
              <a:rPr lang="en-GB" sz="5600" dirty="0"/>
              <a:t>of adjacent developments with each other – not only FR3a, but also recent development such as </a:t>
            </a:r>
            <a:r>
              <a:rPr lang="en-GB" sz="5600" b="1" dirty="0"/>
              <a:t>Dragonfly Close </a:t>
            </a:r>
            <a:r>
              <a:rPr lang="en-GB" sz="5600" dirty="0"/>
              <a:t>and the imminent 12.5 hectare mixed-use development of FRO152M at </a:t>
            </a:r>
            <a:r>
              <a:rPr lang="en-GB" sz="5600" b="1" dirty="0"/>
              <a:t>Sandys Hill Lane</a:t>
            </a:r>
            <a:r>
              <a:rPr lang="en-GB" sz="5600" dirty="0"/>
              <a:t> (and other developments in Frome, including </a:t>
            </a:r>
            <a:r>
              <a:rPr lang="en-GB" sz="5600" b="1" dirty="0"/>
              <a:t>Saxonvale</a:t>
            </a:r>
            <a:r>
              <a:rPr lang="en-GB" sz="5600" dirty="0"/>
              <a:t>…).</a:t>
            </a:r>
          </a:p>
          <a:p>
            <a:endParaRPr lang="en-GB" sz="5600" dirty="0"/>
          </a:p>
          <a:p>
            <a:r>
              <a:rPr lang="en-GB" sz="5600" b="1" u="sng" dirty="0"/>
              <a:t>There will be significant cumulative impacts</a:t>
            </a:r>
            <a:r>
              <a:rPr lang="en-GB" sz="5600" b="1" dirty="0"/>
              <a:t> </a:t>
            </a:r>
            <a:r>
              <a:rPr lang="en-GB" sz="5600" dirty="0"/>
              <a:t>which all need to be understood before any appropriate development can be permitted.  This includes:</a:t>
            </a:r>
          </a:p>
          <a:p>
            <a:pPr lvl="1"/>
            <a:r>
              <a:rPr lang="en-GB" sz="5600" dirty="0"/>
              <a:t>Traffic and highways, Landscape, Amenity, Ecology, Flood Risk, Air Quality, Noise, Greenhouse Gases, Human Health, Historic environment.</a:t>
            </a:r>
          </a:p>
          <a:p>
            <a:endParaRPr lang="en-GB" sz="5600" dirty="0"/>
          </a:p>
          <a:p>
            <a:r>
              <a:rPr lang="en-GB" sz="5600" dirty="0"/>
              <a:t>Proposed, recent and “reasonably foreseeable” development exceeds thresholds for an </a:t>
            </a:r>
            <a:r>
              <a:rPr lang="en-GB" sz="5600" b="1" dirty="0"/>
              <a:t>Environmental Impact Assessment </a:t>
            </a:r>
            <a:r>
              <a:rPr lang="en-GB" sz="5600" dirty="0"/>
              <a:t>(previously not completed due to a technicality).  </a:t>
            </a:r>
            <a:r>
              <a:rPr lang="en-GB" sz="5600" b="1" dirty="0"/>
              <a:t>F.O.L.K. will be writing again to the Secretary of State and MDC as there are now material changes.</a:t>
            </a:r>
          </a:p>
          <a:p>
            <a:endParaRPr lang="en-GB" dirty="0"/>
          </a:p>
        </p:txBody>
      </p:sp>
    </p:spTree>
    <p:extLst>
      <p:ext uri="{BB962C8B-B14F-4D97-AF65-F5344CB8AC3E}">
        <p14:creationId xmlns:p14="http://schemas.microsoft.com/office/powerpoint/2010/main" val="144972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54567-9910-47BD-91FC-1F0944B65C57}"/>
              </a:ext>
            </a:extLst>
          </p:cNvPr>
          <p:cNvSpPr>
            <a:spLocks noGrp="1"/>
          </p:cNvSpPr>
          <p:nvPr>
            <p:ph type="title"/>
          </p:nvPr>
        </p:nvSpPr>
        <p:spPr>
          <a:xfrm>
            <a:off x="457200" y="0"/>
            <a:ext cx="8229600" cy="878551"/>
          </a:xfrm>
        </p:spPr>
        <p:txBody>
          <a:bodyPr/>
          <a:lstStyle/>
          <a:p>
            <a:r>
              <a:rPr lang="en-GB" dirty="0"/>
              <a:t>Cumulative Impacts (cont.)</a:t>
            </a:r>
          </a:p>
        </p:txBody>
      </p:sp>
      <p:sp>
        <p:nvSpPr>
          <p:cNvPr id="3" name="Content Placeholder 2">
            <a:extLst>
              <a:ext uri="{FF2B5EF4-FFF2-40B4-BE49-F238E27FC236}">
                <a16:creationId xmlns:a16="http://schemas.microsoft.com/office/drawing/2014/main" id="{FB89C8BC-8C7C-4921-ABA6-EA8CF65DA0E2}"/>
              </a:ext>
            </a:extLst>
          </p:cNvPr>
          <p:cNvSpPr>
            <a:spLocks noGrp="1"/>
          </p:cNvSpPr>
          <p:nvPr>
            <p:ph idx="1"/>
          </p:nvPr>
        </p:nvSpPr>
        <p:spPr>
          <a:xfrm>
            <a:off x="0" y="1058135"/>
            <a:ext cx="8871044" cy="5104261"/>
          </a:xfrm>
        </p:spPr>
        <p:txBody>
          <a:bodyPr>
            <a:normAutofit fontScale="92500" lnSpcReduction="20000"/>
          </a:bodyPr>
          <a:lstStyle/>
          <a:p>
            <a:r>
              <a:rPr lang="en-GB" sz="1800" dirty="0"/>
              <a:t>There is </a:t>
            </a:r>
            <a:r>
              <a:rPr lang="en-GB" sz="1800" b="1" dirty="0"/>
              <a:t>no consideration of biodiversity and habitat connectivity </a:t>
            </a:r>
            <a:r>
              <a:rPr lang="en-GB" sz="1800" dirty="0"/>
              <a:t>outside of each development area, not even within FR3a.</a:t>
            </a:r>
          </a:p>
          <a:p>
            <a:pPr lvl="1"/>
            <a:r>
              <a:rPr lang="en-GB" sz="1800" dirty="0"/>
              <a:t>MDC state in Policy FR3a that any development of FR3a is to "</a:t>
            </a:r>
            <a:r>
              <a:rPr lang="en-GB" sz="1800" i="1" dirty="0"/>
              <a:t>…provide enhancement for biodiversity (in line with Government policy) ensuring that habitat connectivity is maintained through the site and with the wider countryside</a:t>
            </a:r>
            <a:r>
              <a:rPr lang="en-GB" sz="1800" dirty="0"/>
              <a:t>".  </a:t>
            </a:r>
          </a:p>
          <a:p>
            <a:pPr lvl="1"/>
            <a:r>
              <a:rPr lang="en-GB" sz="1800" dirty="0"/>
              <a:t>This is of particular importance with respect to rare species of bats.</a:t>
            </a:r>
          </a:p>
          <a:p>
            <a:endParaRPr lang="en-GB" sz="1800" dirty="0"/>
          </a:p>
          <a:p>
            <a:r>
              <a:rPr lang="en-GB" sz="1800" dirty="0"/>
              <a:t>There is </a:t>
            </a:r>
            <a:r>
              <a:rPr lang="en-GB" sz="1800" b="1" dirty="0"/>
              <a:t>no mention of how the loss of Best and Most Versatile (BMV) agricultural land will be mitigated</a:t>
            </a:r>
            <a:r>
              <a:rPr lang="en-GB" sz="1800" dirty="0"/>
              <a:t>.</a:t>
            </a:r>
          </a:p>
          <a:p>
            <a:pPr lvl="1"/>
            <a:r>
              <a:rPr lang="en-GB" sz="1800" dirty="0"/>
              <a:t>The cumulative impacts of losing &gt;20ha of BMV land across the south of Frome from proposed developments that are coming through (of which this area forms part) have not been addressed, despite the importance of such land being recognised by the National Planning Policy Framework (NPPF) and also by Natural England.</a:t>
            </a:r>
          </a:p>
          <a:p>
            <a:pPr lvl="1"/>
            <a:r>
              <a:rPr lang="en-GB" sz="1800" dirty="0"/>
              <a:t>Natural England describe BMV as the “</a:t>
            </a:r>
            <a:r>
              <a:rPr lang="en-GB" sz="1800" i="1" dirty="0"/>
              <a:t>most flexible, productive and efficient in response to inputs and which can best deliver future crops for food and non food uses such as biomass, fibres and pharmaceuticals</a:t>
            </a:r>
            <a:r>
              <a:rPr lang="en-GB" sz="1800" dirty="0"/>
              <a:t>”.</a:t>
            </a:r>
          </a:p>
          <a:p>
            <a:pPr lvl="1"/>
            <a:r>
              <a:rPr lang="en-GB" sz="1800" dirty="0"/>
              <a:t>This land needs protecting for future generations and there can be no doubt that the loss of such an area of BMV land is significant and should be avoided (and if not avoided, at minimum should be mitigated with schemes such as clearly defined soil management procedures, preservation of soils and provision for replacement/improvement of land of lesser value).</a:t>
            </a:r>
          </a:p>
          <a:p>
            <a:endParaRPr lang="en-GB" sz="900" dirty="0"/>
          </a:p>
        </p:txBody>
      </p:sp>
    </p:spTree>
    <p:extLst>
      <p:ext uri="{BB962C8B-B14F-4D97-AF65-F5344CB8AC3E}">
        <p14:creationId xmlns:p14="http://schemas.microsoft.com/office/powerpoint/2010/main" val="3173664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A532B-6F40-4177-92B6-5CC4D6EA384D}"/>
              </a:ext>
            </a:extLst>
          </p:cNvPr>
          <p:cNvSpPr>
            <a:spLocks noGrp="1"/>
          </p:cNvSpPr>
          <p:nvPr>
            <p:ph type="title"/>
          </p:nvPr>
        </p:nvSpPr>
        <p:spPr>
          <a:xfrm>
            <a:off x="-582775" y="457200"/>
            <a:ext cx="6389654" cy="666102"/>
          </a:xfrm>
        </p:spPr>
        <p:txBody>
          <a:bodyPr>
            <a:normAutofit fontScale="90000"/>
          </a:bodyPr>
          <a:lstStyle/>
          <a:p>
            <a:r>
              <a:rPr lang="en-GB" dirty="0"/>
              <a:t>Local Vernacular</a:t>
            </a:r>
          </a:p>
        </p:txBody>
      </p:sp>
      <p:sp>
        <p:nvSpPr>
          <p:cNvPr id="3" name="Content Placeholder 2">
            <a:extLst>
              <a:ext uri="{FF2B5EF4-FFF2-40B4-BE49-F238E27FC236}">
                <a16:creationId xmlns:a16="http://schemas.microsoft.com/office/drawing/2014/main" id="{7AA75756-9DA4-4B59-8128-8305D57023B1}"/>
              </a:ext>
            </a:extLst>
          </p:cNvPr>
          <p:cNvSpPr>
            <a:spLocks noGrp="1"/>
          </p:cNvSpPr>
          <p:nvPr>
            <p:ph idx="1"/>
          </p:nvPr>
        </p:nvSpPr>
        <p:spPr>
          <a:xfrm>
            <a:off x="365971" y="1464702"/>
            <a:ext cx="5271017" cy="4915789"/>
          </a:xfrm>
        </p:spPr>
        <p:txBody>
          <a:bodyPr>
            <a:normAutofit fontScale="70000" lnSpcReduction="20000"/>
          </a:bodyPr>
          <a:lstStyle/>
          <a:p>
            <a:r>
              <a:rPr lang="en-GB" b="1" dirty="0"/>
              <a:t>Frome has a distinct character </a:t>
            </a:r>
            <a:r>
              <a:rPr lang="en-GB" dirty="0"/>
              <a:t>(e.g. ‘Frome Ear’ windows) – new housing must not be allowed to “</a:t>
            </a:r>
            <a:r>
              <a:rPr lang="en-GB" i="1" dirty="0"/>
              <a:t>be influenced</a:t>
            </a:r>
            <a:r>
              <a:rPr lang="en-GB" dirty="0"/>
              <a:t>” by the nondescript ‘anywhere housing’ of Dragonfly Close.</a:t>
            </a:r>
          </a:p>
          <a:p>
            <a:r>
              <a:rPr lang="en-GB" b="1" dirty="0"/>
              <a:t>The NPPF supports the value of ‘local distinctiveness’, </a:t>
            </a:r>
            <a:r>
              <a:rPr lang="en-GB" dirty="0"/>
              <a:t>‘vernacular architecture’ and ‘local architectural precedents’.</a:t>
            </a:r>
          </a:p>
          <a:p>
            <a:r>
              <a:rPr lang="en-GB" dirty="0"/>
              <a:t>Frome has many styles from different periods.</a:t>
            </a:r>
          </a:p>
          <a:p>
            <a:r>
              <a:rPr lang="en-GB" dirty="0"/>
              <a:t>The aspiration in any new development of this scale must be to </a:t>
            </a:r>
            <a:r>
              <a:rPr lang="en-GB" b="1" dirty="0"/>
              <a:t>aim high</a:t>
            </a:r>
            <a:r>
              <a:rPr lang="en-GB" dirty="0"/>
              <a:t>, to reflect some of the best qualities and </a:t>
            </a:r>
            <a:r>
              <a:rPr lang="en-GB" b="1" dirty="0"/>
              <a:t>sustainable features </a:t>
            </a:r>
            <a:r>
              <a:rPr lang="en-GB" dirty="0"/>
              <a:t>to be found locally – not the cheapest construction and lowest denominator.</a:t>
            </a:r>
          </a:p>
        </p:txBody>
      </p:sp>
      <p:pic>
        <p:nvPicPr>
          <p:cNvPr id="4" name="Picture 3">
            <a:extLst>
              <a:ext uri="{FF2B5EF4-FFF2-40B4-BE49-F238E27FC236}">
                <a16:creationId xmlns:a16="http://schemas.microsoft.com/office/drawing/2014/main" id="{A96C2BF0-BB5E-421E-BF9A-C57D5C83B71F}"/>
              </a:ext>
            </a:extLst>
          </p:cNvPr>
          <p:cNvPicPr>
            <a:picLocks noChangeAspect="1"/>
          </p:cNvPicPr>
          <p:nvPr/>
        </p:nvPicPr>
        <p:blipFill>
          <a:blip r:embed="rId2"/>
          <a:stretch>
            <a:fillRect/>
          </a:stretch>
        </p:blipFill>
        <p:spPr>
          <a:xfrm>
            <a:off x="5728218" y="1123302"/>
            <a:ext cx="3219993" cy="1869502"/>
          </a:xfrm>
          <a:prstGeom prst="rect">
            <a:avLst/>
          </a:prstGeom>
        </p:spPr>
      </p:pic>
      <p:pic>
        <p:nvPicPr>
          <p:cNvPr id="5" name="Picture 4">
            <a:extLst>
              <a:ext uri="{FF2B5EF4-FFF2-40B4-BE49-F238E27FC236}">
                <a16:creationId xmlns:a16="http://schemas.microsoft.com/office/drawing/2014/main" id="{14BEC5FA-2BD9-4930-B6C1-AC65BB128AA1}"/>
              </a:ext>
            </a:extLst>
          </p:cNvPr>
          <p:cNvPicPr>
            <a:picLocks noChangeAspect="1"/>
          </p:cNvPicPr>
          <p:nvPr/>
        </p:nvPicPr>
        <p:blipFill>
          <a:blip r:embed="rId3"/>
          <a:stretch>
            <a:fillRect/>
          </a:stretch>
        </p:blipFill>
        <p:spPr>
          <a:xfrm>
            <a:off x="5728217" y="3173175"/>
            <a:ext cx="3219993" cy="3207316"/>
          </a:xfrm>
          <a:prstGeom prst="rect">
            <a:avLst/>
          </a:prstGeom>
        </p:spPr>
      </p:pic>
      <p:sp>
        <p:nvSpPr>
          <p:cNvPr id="6" name="TextBox 5">
            <a:extLst>
              <a:ext uri="{FF2B5EF4-FFF2-40B4-BE49-F238E27FC236}">
                <a16:creationId xmlns:a16="http://schemas.microsoft.com/office/drawing/2014/main" id="{40196806-F0DA-4DD8-8164-A55349A818B5}"/>
              </a:ext>
            </a:extLst>
          </p:cNvPr>
          <p:cNvSpPr txBox="1"/>
          <p:nvPr/>
        </p:nvSpPr>
        <p:spPr>
          <a:xfrm>
            <a:off x="7506089" y="2715805"/>
            <a:ext cx="1549111" cy="276999"/>
          </a:xfrm>
          <a:prstGeom prst="rect">
            <a:avLst/>
          </a:prstGeom>
          <a:noFill/>
        </p:spPr>
        <p:txBody>
          <a:bodyPr wrap="square" rtlCol="0">
            <a:spAutoFit/>
          </a:bodyPr>
          <a:lstStyle/>
          <a:p>
            <a:r>
              <a:rPr lang="en-GB" sz="1200" dirty="0">
                <a:solidFill>
                  <a:schemeClr val="bg1"/>
                </a:solidFill>
              </a:rPr>
              <a:t>Gurnville Cottages</a:t>
            </a:r>
          </a:p>
        </p:txBody>
      </p:sp>
    </p:spTree>
    <p:extLst>
      <p:ext uri="{BB962C8B-B14F-4D97-AF65-F5344CB8AC3E}">
        <p14:creationId xmlns:p14="http://schemas.microsoft.com/office/powerpoint/2010/main" val="1161663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E7269-A326-4901-82E6-793A2A1DA6F2}"/>
              </a:ext>
            </a:extLst>
          </p:cNvPr>
          <p:cNvSpPr>
            <a:spLocks noGrp="1"/>
          </p:cNvSpPr>
          <p:nvPr>
            <p:ph type="title"/>
          </p:nvPr>
        </p:nvSpPr>
        <p:spPr>
          <a:xfrm>
            <a:off x="325259" y="541927"/>
            <a:ext cx="8229600" cy="1143000"/>
          </a:xfrm>
        </p:spPr>
        <p:txBody>
          <a:bodyPr>
            <a:normAutofit fontScale="90000"/>
          </a:bodyPr>
          <a:lstStyle/>
          <a:p>
            <a:pPr algn="l"/>
            <a:r>
              <a:rPr lang="en-GB" dirty="0"/>
              <a:t>Climate</a:t>
            </a:r>
            <a:br>
              <a:rPr lang="en-GB" dirty="0"/>
            </a:br>
            <a:r>
              <a:rPr lang="en-GB" dirty="0"/>
              <a:t>Emergency</a:t>
            </a:r>
          </a:p>
        </p:txBody>
      </p:sp>
      <p:sp>
        <p:nvSpPr>
          <p:cNvPr id="3" name="Content Placeholder 2">
            <a:extLst>
              <a:ext uri="{FF2B5EF4-FFF2-40B4-BE49-F238E27FC236}">
                <a16:creationId xmlns:a16="http://schemas.microsoft.com/office/drawing/2014/main" id="{1812DB13-413B-4D86-8219-4B002621DA57}"/>
              </a:ext>
            </a:extLst>
          </p:cNvPr>
          <p:cNvSpPr>
            <a:spLocks noGrp="1"/>
          </p:cNvSpPr>
          <p:nvPr>
            <p:ph idx="1"/>
          </p:nvPr>
        </p:nvSpPr>
        <p:spPr>
          <a:xfrm>
            <a:off x="4015296" y="935467"/>
            <a:ext cx="5097439" cy="5774146"/>
          </a:xfrm>
        </p:spPr>
        <p:txBody>
          <a:bodyPr>
            <a:normAutofit fontScale="32500" lnSpcReduction="20000"/>
          </a:bodyPr>
          <a:lstStyle/>
          <a:p>
            <a:r>
              <a:rPr lang="en-GB" sz="4900" b="1" dirty="0"/>
              <a:t>FTC, MDC and Somerset County Council have declared a climate emergency.</a:t>
            </a:r>
          </a:p>
          <a:p>
            <a:r>
              <a:rPr lang="en-GB" sz="4900" dirty="0"/>
              <a:t>Everyone needs to be held to account.</a:t>
            </a:r>
          </a:p>
          <a:p>
            <a:r>
              <a:rPr lang="en-GB" sz="4900" dirty="0"/>
              <a:t>Frome is committed to becoming net zero by 2030 (only 9 years away).</a:t>
            </a:r>
          </a:p>
          <a:p>
            <a:r>
              <a:rPr lang="en-GB" sz="4900" dirty="0"/>
              <a:t>The FTC Climate Emergency Strategy 2020 states:</a:t>
            </a:r>
          </a:p>
          <a:p>
            <a:pPr lvl="1"/>
            <a:r>
              <a:rPr lang="en-GB" sz="3700" dirty="0"/>
              <a:t>“Ensuring that planning stipulates zero carbon buildings and well-connected multi-functional green infrastructure, and the local plan embeds climate emergency into all strategies and policies is vital”.</a:t>
            </a:r>
          </a:p>
          <a:p>
            <a:pPr lvl="1"/>
            <a:r>
              <a:rPr lang="en-GB" sz="3700" dirty="0"/>
              <a:t>It is “important to ensure that new developments are built to minimise their impact and enable zero carbon lifestyles”.</a:t>
            </a:r>
          </a:p>
          <a:p>
            <a:pPr lvl="1"/>
            <a:r>
              <a:rPr lang="en-GB" sz="3700" dirty="0"/>
              <a:t>“Incorporate best practice design guidance into planning rules. Where zero carbon is not being achieved ensure developers pay per tonne of carbon emitted by the development to support and offset carbon reduction locally”.</a:t>
            </a:r>
          </a:p>
          <a:p>
            <a:pPr lvl="1"/>
            <a:r>
              <a:rPr lang="en-GB" sz="3700" dirty="0"/>
              <a:t>Develop a “Land Use Framework to optimise land for nature recovery, food growing, carbon storage and to a lesser extent ‘development’ would help to ensure land use is well planned and maximises climate benefits”.</a:t>
            </a:r>
          </a:p>
          <a:p>
            <a:r>
              <a:rPr lang="en-GB" sz="4900" b="1" dirty="0"/>
              <a:t>Where development is permitted, it should be truly sustainable </a:t>
            </a:r>
            <a:r>
              <a:rPr lang="en-GB" sz="4900" dirty="0"/>
              <a:t>(e.g. Passivhaus standards, ground source heating, allotments and gardens, etc.).</a:t>
            </a:r>
          </a:p>
          <a:p>
            <a:r>
              <a:rPr lang="en-GB" sz="4900" dirty="0"/>
              <a:t>BDW have developed eco-homes elsewhere (e.g. </a:t>
            </a:r>
            <a:r>
              <a:rPr lang="en-GB" sz="4900" dirty="0">
                <a:hlinkClick r:id="rId2"/>
              </a:rPr>
              <a:t>Hanham Hall</a:t>
            </a:r>
            <a:r>
              <a:rPr lang="en-GB" sz="4900" dirty="0"/>
              <a:t>), so why not here? There is a keen market for such housing.</a:t>
            </a:r>
          </a:p>
          <a:p>
            <a:r>
              <a:rPr lang="en-GB" sz="4900" b="1" dirty="0"/>
              <a:t>Frome deserves better.</a:t>
            </a:r>
          </a:p>
          <a:p>
            <a:endParaRPr lang="en-GB" dirty="0"/>
          </a:p>
        </p:txBody>
      </p:sp>
      <p:pic>
        <p:nvPicPr>
          <p:cNvPr id="4" name="Picture 3">
            <a:extLst>
              <a:ext uri="{FF2B5EF4-FFF2-40B4-BE49-F238E27FC236}">
                <a16:creationId xmlns:a16="http://schemas.microsoft.com/office/drawing/2014/main" id="{74CF9578-1BA6-4B25-8D8D-B2D88E637AD8}"/>
              </a:ext>
            </a:extLst>
          </p:cNvPr>
          <p:cNvPicPr>
            <a:picLocks noChangeAspect="1"/>
          </p:cNvPicPr>
          <p:nvPr/>
        </p:nvPicPr>
        <p:blipFill>
          <a:blip r:embed="rId3"/>
          <a:stretch>
            <a:fillRect/>
          </a:stretch>
        </p:blipFill>
        <p:spPr>
          <a:xfrm>
            <a:off x="293852" y="2183826"/>
            <a:ext cx="3752850" cy="2295525"/>
          </a:xfrm>
          <a:prstGeom prst="rect">
            <a:avLst/>
          </a:prstGeom>
        </p:spPr>
      </p:pic>
      <p:pic>
        <p:nvPicPr>
          <p:cNvPr id="5" name="Picture 4">
            <a:extLst>
              <a:ext uri="{FF2B5EF4-FFF2-40B4-BE49-F238E27FC236}">
                <a16:creationId xmlns:a16="http://schemas.microsoft.com/office/drawing/2014/main" id="{121F9B21-0CCB-4267-9A47-D3F13BCD9FAC}"/>
              </a:ext>
            </a:extLst>
          </p:cNvPr>
          <p:cNvPicPr>
            <a:picLocks noChangeAspect="1"/>
          </p:cNvPicPr>
          <p:nvPr/>
        </p:nvPicPr>
        <p:blipFill>
          <a:blip r:embed="rId4"/>
          <a:stretch>
            <a:fillRect/>
          </a:stretch>
        </p:blipFill>
        <p:spPr>
          <a:xfrm>
            <a:off x="325259" y="4571473"/>
            <a:ext cx="3690037" cy="1479668"/>
          </a:xfrm>
          <a:prstGeom prst="rect">
            <a:avLst/>
          </a:prstGeom>
          <a:ln w="19050">
            <a:solidFill>
              <a:schemeClr val="accent1"/>
            </a:solidFill>
          </a:ln>
        </p:spPr>
      </p:pic>
    </p:spTree>
    <p:extLst>
      <p:ext uri="{BB962C8B-B14F-4D97-AF65-F5344CB8AC3E}">
        <p14:creationId xmlns:p14="http://schemas.microsoft.com/office/powerpoint/2010/main" val="579462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72BF0B-AA99-4DE4-97B7-324C5CAFA6A6}"/>
              </a:ext>
            </a:extLst>
          </p:cNvPr>
          <p:cNvPicPr>
            <a:picLocks noChangeAspect="1"/>
          </p:cNvPicPr>
          <p:nvPr/>
        </p:nvPicPr>
        <p:blipFill>
          <a:blip r:embed="rId2">
            <a:clrChange>
              <a:clrFrom>
                <a:srgbClr val="FBFBFB"/>
              </a:clrFrom>
              <a:clrTo>
                <a:srgbClr val="FBFBFB">
                  <a:alpha val="0"/>
                </a:srgbClr>
              </a:clrTo>
            </a:clrChange>
            <a:alphaModFix amt="31000"/>
          </a:blip>
          <a:stretch>
            <a:fillRect/>
          </a:stretch>
        </p:blipFill>
        <p:spPr>
          <a:xfrm>
            <a:off x="513860" y="274636"/>
            <a:ext cx="8309192" cy="4812261"/>
          </a:xfrm>
          <a:prstGeom prst="rect">
            <a:avLst/>
          </a:prstGeom>
        </p:spPr>
      </p:pic>
      <p:sp>
        <p:nvSpPr>
          <p:cNvPr id="2" name="Title 1">
            <a:extLst>
              <a:ext uri="{FF2B5EF4-FFF2-40B4-BE49-F238E27FC236}">
                <a16:creationId xmlns:a16="http://schemas.microsoft.com/office/drawing/2014/main" id="{42D96C08-0BE3-4E2D-98AE-C81F6C8B8013}"/>
              </a:ext>
            </a:extLst>
          </p:cNvPr>
          <p:cNvSpPr>
            <a:spLocks noGrp="1"/>
          </p:cNvSpPr>
          <p:nvPr>
            <p:ph type="title"/>
          </p:nvPr>
        </p:nvSpPr>
        <p:spPr/>
        <p:txBody>
          <a:bodyPr/>
          <a:lstStyle/>
          <a:p>
            <a:r>
              <a:rPr lang="en-GB" dirty="0"/>
              <a:t>Surface Water and Flooding</a:t>
            </a:r>
          </a:p>
        </p:txBody>
      </p:sp>
      <p:sp>
        <p:nvSpPr>
          <p:cNvPr id="3" name="Content Placeholder 2">
            <a:extLst>
              <a:ext uri="{FF2B5EF4-FFF2-40B4-BE49-F238E27FC236}">
                <a16:creationId xmlns:a16="http://schemas.microsoft.com/office/drawing/2014/main" id="{4C8D6864-0753-4499-97E2-49E955AA6166}"/>
              </a:ext>
            </a:extLst>
          </p:cNvPr>
          <p:cNvSpPr>
            <a:spLocks noGrp="1"/>
          </p:cNvSpPr>
          <p:nvPr>
            <p:ph idx="1"/>
          </p:nvPr>
        </p:nvSpPr>
        <p:spPr>
          <a:xfrm>
            <a:off x="457200" y="1547298"/>
            <a:ext cx="8229600" cy="3577622"/>
          </a:xfrm>
        </p:spPr>
        <p:txBody>
          <a:bodyPr>
            <a:normAutofit fontScale="47500" lnSpcReduction="20000"/>
          </a:bodyPr>
          <a:lstStyle/>
          <a:p>
            <a:r>
              <a:rPr lang="en-GB" dirty="0"/>
              <a:t>Increased surface water run-off to the River Frome – </a:t>
            </a:r>
            <a:r>
              <a:rPr lang="en-GB" b="1" dirty="0"/>
              <a:t>see objections raised by Friends of the River Frome (FoRF)</a:t>
            </a:r>
            <a:r>
              <a:rPr lang="en-GB" dirty="0"/>
              <a:t>.</a:t>
            </a:r>
          </a:p>
          <a:p>
            <a:r>
              <a:rPr lang="en-GB" dirty="0"/>
              <a:t>The FoRF Strategy (2020 – 2030) has been adopted by FTC as a policy document.  The strategy states:</a:t>
            </a:r>
          </a:p>
          <a:p>
            <a:pPr lvl="1"/>
            <a:r>
              <a:rPr lang="en-GB" dirty="0"/>
              <a:t>“The impact of climate change is becoming more visible as weather patterns change. Increased runoff, flood risk, soil and riverbank erosion are associated with higher and more prolonged rainfall with implications both for people and River wildlife. It is now widely agreed that mitigation to reduce these impacts in town and upstream in the rural catchment is an essential and urgent responsibility on those involved in land use and planning”.</a:t>
            </a:r>
          </a:p>
          <a:p>
            <a:r>
              <a:rPr lang="en-GB" dirty="0"/>
              <a:t>There is no masterplanning for managing surface water from the three areas of FR3a.</a:t>
            </a:r>
          </a:p>
          <a:p>
            <a:r>
              <a:rPr lang="en-GB" dirty="0"/>
              <a:t>Cumulative impacts from FR3a and other developments will be significant and the impact to the River Frome and downstream flooding has not been addressed.</a:t>
            </a:r>
          </a:p>
          <a:p>
            <a:r>
              <a:rPr lang="en-GB" dirty="0"/>
              <a:t>Infiltration rates shown to be limited in some strata.  Proposed attenuation ponds may be ineffective.</a:t>
            </a:r>
          </a:p>
          <a:p>
            <a:r>
              <a:rPr lang="en-GB" dirty="0"/>
              <a:t>Attenuation ponds all located in the downgradient corner of each site. This does not offer the most sustainable solution for dealing with run-off compared to water management features through the FR3a and enhanced planting and creation of habitats.</a:t>
            </a:r>
          </a:p>
          <a:p>
            <a:endParaRPr lang="en-GB" dirty="0"/>
          </a:p>
        </p:txBody>
      </p:sp>
      <p:pic>
        <p:nvPicPr>
          <p:cNvPr id="4" name="Picture 3">
            <a:extLst>
              <a:ext uri="{FF2B5EF4-FFF2-40B4-BE49-F238E27FC236}">
                <a16:creationId xmlns:a16="http://schemas.microsoft.com/office/drawing/2014/main" id="{F8CD37E5-8792-445E-85F3-25D254763281}"/>
              </a:ext>
            </a:extLst>
          </p:cNvPr>
          <p:cNvPicPr>
            <a:picLocks noChangeAspect="1"/>
          </p:cNvPicPr>
          <p:nvPr/>
        </p:nvPicPr>
        <p:blipFill>
          <a:blip r:embed="rId3"/>
          <a:stretch>
            <a:fillRect/>
          </a:stretch>
        </p:blipFill>
        <p:spPr>
          <a:xfrm>
            <a:off x="6426351" y="5254580"/>
            <a:ext cx="2396701" cy="1328783"/>
          </a:xfrm>
          <a:prstGeom prst="rect">
            <a:avLst/>
          </a:prstGeom>
        </p:spPr>
      </p:pic>
      <p:pic>
        <p:nvPicPr>
          <p:cNvPr id="5" name="Picture 4">
            <a:extLst>
              <a:ext uri="{FF2B5EF4-FFF2-40B4-BE49-F238E27FC236}">
                <a16:creationId xmlns:a16="http://schemas.microsoft.com/office/drawing/2014/main" id="{7EFCCF9D-9CE6-44D6-9354-D1AB4CCFBFC1}"/>
              </a:ext>
            </a:extLst>
          </p:cNvPr>
          <p:cNvPicPr>
            <a:picLocks noChangeAspect="1"/>
          </p:cNvPicPr>
          <p:nvPr/>
        </p:nvPicPr>
        <p:blipFill rotWithShape="1">
          <a:blip r:embed="rId4"/>
          <a:srcRect t="7039"/>
          <a:stretch/>
        </p:blipFill>
        <p:spPr>
          <a:xfrm>
            <a:off x="3712845" y="5254580"/>
            <a:ext cx="2460094" cy="1519449"/>
          </a:xfrm>
          <a:prstGeom prst="rect">
            <a:avLst/>
          </a:prstGeom>
        </p:spPr>
      </p:pic>
      <p:pic>
        <p:nvPicPr>
          <p:cNvPr id="6" name="Picture 5">
            <a:extLst>
              <a:ext uri="{FF2B5EF4-FFF2-40B4-BE49-F238E27FC236}">
                <a16:creationId xmlns:a16="http://schemas.microsoft.com/office/drawing/2014/main" id="{DA166DA3-CDCD-4781-B1C4-2BBF46536DD0}"/>
              </a:ext>
            </a:extLst>
          </p:cNvPr>
          <p:cNvPicPr>
            <a:picLocks noChangeAspect="1"/>
          </p:cNvPicPr>
          <p:nvPr/>
        </p:nvPicPr>
        <p:blipFill rotWithShape="1">
          <a:blip r:embed="rId5"/>
          <a:srcRect/>
          <a:stretch/>
        </p:blipFill>
        <p:spPr>
          <a:xfrm>
            <a:off x="513860" y="5254580"/>
            <a:ext cx="2966756" cy="1328782"/>
          </a:xfrm>
          <a:prstGeom prst="rect">
            <a:avLst/>
          </a:prstGeom>
        </p:spPr>
      </p:pic>
    </p:spTree>
    <p:extLst>
      <p:ext uri="{BB962C8B-B14F-4D97-AF65-F5344CB8AC3E}">
        <p14:creationId xmlns:p14="http://schemas.microsoft.com/office/powerpoint/2010/main" val="3535451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96C08-0BE3-4E2D-98AE-C81F6C8B8013}"/>
              </a:ext>
            </a:extLst>
          </p:cNvPr>
          <p:cNvSpPr>
            <a:spLocks noGrp="1"/>
          </p:cNvSpPr>
          <p:nvPr>
            <p:ph type="title"/>
          </p:nvPr>
        </p:nvSpPr>
        <p:spPr>
          <a:xfrm>
            <a:off x="457200" y="0"/>
            <a:ext cx="8229600" cy="1143000"/>
          </a:xfrm>
        </p:spPr>
        <p:txBody>
          <a:bodyPr>
            <a:normAutofit/>
          </a:bodyPr>
          <a:lstStyle/>
          <a:p>
            <a:r>
              <a:rPr lang="en-GB" dirty="0"/>
              <a:t>Sustainability and Travel</a:t>
            </a:r>
          </a:p>
        </p:txBody>
      </p:sp>
      <p:sp>
        <p:nvSpPr>
          <p:cNvPr id="3" name="Content Placeholder 2">
            <a:extLst>
              <a:ext uri="{FF2B5EF4-FFF2-40B4-BE49-F238E27FC236}">
                <a16:creationId xmlns:a16="http://schemas.microsoft.com/office/drawing/2014/main" id="{4C8D6864-0753-4499-97E2-49E955AA6166}"/>
              </a:ext>
            </a:extLst>
          </p:cNvPr>
          <p:cNvSpPr>
            <a:spLocks noGrp="1"/>
          </p:cNvSpPr>
          <p:nvPr>
            <p:ph idx="1"/>
          </p:nvPr>
        </p:nvSpPr>
        <p:spPr>
          <a:xfrm>
            <a:off x="457200" y="1017431"/>
            <a:ext cx="8229600" cy="5743977"/>
          </a:xfrm>
        </p:spPr>
        <p:txBody>
          <a:bodyPr>
            <a:normAutofit fontScale="55000" lnSpcReduction="20000"/>
          </a:bodyPr>
          <a:lstStyle/>
          <a:p>
            <a:r>
              <a:rPr lang="en-GB" dirty="0"/>
              <a:t>Cumulative impacts of vehicle travel through Frome (e.g. to doctors and Secondary School) will result in adverse effects. This needs to be understood as </a:t>
            </a:r>
            <a:r>
              <a:rPr lang="en-GB" b="1" dirty="0"/>
              <a:t>air quality is already poor </a:t>
            </a:r>
            <a:r>
              <a:rPr lang="en-GB" dirty="0"/>
              <a:t>in places (e.g. St. Johns Primary School).</a:t>
            </a:r>
          </a:p>
          <a:p>
            <a:r>
              <a:rPr lang="en-GB" b="1" dirty="0"/>
              <a:t>Little Keyford Lane has significant amenity use </a:t>
            </a:r>
            <a:r>
              <a:rPr lang="en-GB" dirty="0"/>
              <a:t>– this must not be lost and the proposed developments offer no measures to maintain or improve the amenity use.  The proposed developments in their current form will cause significant adverse impact.</a:t>
            </a:r>
          </a:p>
          <a:p>
            <a:r>
              <a:rPr lang="en-GB" dirty="0"/>
              <a:t>The option to </a:t>
            </a:r>
            <a:r>
              <a:rPr lang="en-GB" b="1" dirty="0"/>
              <a:t>close off Little Keyford Lane to traffic </a:t>
            </a:r>
            <a:r>
              <a:rPr lang="en-GB" dirty="0"/>
              <a:t>at the end of Gurnville Cottages has not been explored. This would:</a:t>
            </a:r>
          </a:p>
          <a:p>
            <a:pPr lvl="1"/>
            <a:r>
              <a:rPr lang="en-GB" dirty="0"/>
              <a:t>Prevent the lane becoming a “rat-run”.</a:t>
            </a:r>
          </a:p>
          <a:p>
            <a:pPr lvl="1"/>
            <a:r>
              <a:rPr lang="en-GB" dirty="0"/>
              <a:t>Protect the safety of amenity users (families, walkers, cyclists, horse riders etc.).</a:t>
            </a:r>
          </a:p>
          <a:p>
            <a:pPr lvl="1"/>
            <a:r>
              <a:rPr lang="en-GB" dirty="0"/>
              <a:t>Maintain hedgerows and commuting routes for bats, whilst also reducing potential road mortality due to traffic.</a:t>
            </a:r>
          </a:p>
          <a:p>
            <a:pPr lvl="1"/>
            <a:r>
              <a:rPr lang="en-GB" dirty="0"/>
              <a:t>Create a natural link to the wider countryside, to the stores at Marston Trading Estate and to the proposed pedestrianisation of Sandy’s Hill Lane.</a:t>
            </a:r>
          </a:p>
          <a:p>
            <a:pPr lvl="1"/>
            <a:r>
              <a:rPr lang="en-GB" dirty="0"/>
              <a:t>Stop trucks from following a sat-nav to Marston Trading Estate and becoming stuck on Little Keyford Lane. </a:t>
            </a:r>
          </a:p>
          <a:p>
            <a:r>
              <a:rPr lang="en-GB" b="1" dirty="0"/>
              <a:t>No sustainable travel links into town </a:t>
            </a:r>
            <a:r>
              <a:rPr lang="en-GB" dirty="0"/>
              <a:t>have been proposed and no community improvements have been offered.</a:t>
            </a:r>
          </a:p>
          <a:p>
            <a:r>
              <a:rPr lang="en-GB" dirty="0"/>
              <a:t>No measures have been incorporated in to the applications to address sustainability (in the true sense of the word) in line with commitments to address the Climate Emergency.</a:t>
            </a:r>
          </a:p>
          <a:p>
            <a:pPr lvl="1"/>
            <a:endParaRPr lang="en-GB" dirty="0"/>
          </a:p>
        </p:txBody>
      </p:sp>
    </p:spTree>
    <p:extLst>
      <p:ext uri="{BB962C8B-B14F-4D97-AF65-F5344CB8AC3E}">
        <p14:creationId xmlns:p14="http://schemas.microsoft.com/office/powerpoint/2010/main" val="2988501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91968-E972-4793-B6DE-A23EE5C9577D}"/>
              </a:ext>
            </a:extLst>
          </p:cNvPr>
          <p:cNvSpPr>
            <a:spLocks noGrp="1"/>
          </p:cNvSpPr>
          <p:nvPr>
            <p:ph type="title"/>
          </p:nvPr>
        </p:nvSpPr>
        <p:spPr>
          <a:xfrm>
            <a:off x="457200" y="0"/>
            <a:ext cx="8229600" cy="1143000"/>
          </a:xfrm>
        </p:spPr>
        <p:txBody>
          <a:bodyPr/>
          <a:lstStyle/>
          <a:p>
            <a:r>
              <a:rPr lang="en-GB" dirty="0"/>
              <a:t>Reasons to reject the proposals</a:t>
            </a:r>
          </a:p>
        </p:txBody>
      </p:sp>
      <p:sp>
        <p:nvSpPr>
          <p:cNvPr id="3" name="Content Placeholder 2">
            <a:extLst>
              <a:ext uri="{FF2B5EF4-FFF2-40B4-BE49-F238E27FC236}">
                <a16:creationId xmlns:a16="http://schemas.microsoft.com/office/drawing/2014/main" id="{8CEDE9B5-06EC-4AFC-ACE3-720E6C8D039D}"/>
              </a:ext>
            </a:extLst>
          </p:cNvPr>
          <p:cNvSpPr>
            <a:spLocks noGrp="1"/>
          </p:cNvSpPr>
          <p:nvPr>
            <p:ph idx="1"/>
          </p:nvPr>
        </p:nvSpPr>
        <p:spPr>
          <a:xfrm>
            <a:off x="457200" y="1030311"/>
            <a:ext cx="8229600" cy="5439938"/>
          </a:xfrm>
        </p:spPr>
        <p:txBody>
          <a:bodyPr>
            <a:normAutofit fontScale="92500" lnSpcReduction="10000"/>
          </a:bodyPr>
          <a:lstStyle/>
          <a:p>
            <a:pPr marL="514350" indent="-514350">
              <a:buFont typeface="+mj-lt"/>
              <a:buAutoNum type="arabicPeriod"/>
            </a:pPr>
            <a:r>
              <a:rPr lang="en-GB" sz="1400" dirty="0"/>
              <a:t>Do not consider any of the applications until the whole of FR3a has been adequately “Masterplanned”. </a:t>
            </a:r>
            <a:r>
              <a:rPr lang="en-GB" sz="1400" b="1" dirty="0"/>
              <a:t>The current applications should be REJECTED on this basis.</a:t>
            </a:r>
            <a:endParaRPr lang="en-GB" sz="1400" dirty="0"/>
          </a:p>
          <a:p>
            <a:pPr lvl="1"/>
            <a:r>
              <a:rPr lang="en-GB" sz="1200" dirty="0"/>
              <a:t>Neither the emerging Local Plan Part II nor the overriding existing Local Plan Part I is being adhered to (the existing policy relies on the Landscape Assessment which states that development on the southern slopes of Frome would be inappropriate).  </a:t>
            </a:r>
          </a:p>
          <a:p>
            <a:pPr marL="514350" indent="-514350">
              <a:buFont typeface="+mj-lt"/>
              <a:buAutoNum type="arabicPeriod"/>
            </a:pPr>
            <a:endParaRPr lang="en-GB" sz="1400" dirty="0"/>
          </a:p>
          <a:p>
            <a:pPr marL="514350" indent="-514350">
              <a:buFont typeface="+mj-lt"/>
              <a:buAutoNum type="arabicPeriod"/>
            </a:pPr>
            <a:r>
              <a:rPr lang="en-GB" sz="1400" dirty="0"/>
              <a:t>MDC’s ecologist says evidence suggests a nearby, previously unknown roost for Greater Horseshoe Bats – </a:t>
            </a:r>
            <a:r>
              <a:rPr lang="en-GB" sz="1400" b="1" dirty="0"/>
              <a:t>this increases the sensitivity of the site and should be investigated before these applications are considered</a:t>
            </a:r>
            <a:r>
              <a:rPr lang="en-GB" sz="1400" dirty="0"/>
              <a:t>.</a:t>
            </a:r>
          </a:p>
          <a:p>
            <a:pPr lvl="1"/>
            <a:r>
              <a:rPr lang="en-GB" sz="1200" dirty="0"/>
              <a:t>It puts the area of  FR3a into at least Band B of Mells SAC and greater mitigation is required.  This  necessitates redesign of the poorly planned layout of FR3a.  More information is needed and a full comprehensive study across FR3a and the surrounding area must be insisted upon. </a:t>
            </a:r>
          </a:p>
          <a:p>
            <a:pPr marL="514350" indent="-514350">
              <a:buFont typeface="+mj-lt"/>
              <a:buAutoNum type="arabicPeriod"/>
            </a:pPr>
            <a:endParaRPr lang="en-GB" sz="1400" dirty="0"/>
          </a:p>
          <a:p>
            <a:pPr marL="514350" indent="-514350">
              <a:buFont typeface="+mj-lt"/>
              <a:buAutoNum type="arabicPeriod"/>
            </a:pPr>
            <a:r>
              <a:rPr lang="en-GB" sz="1400" dirty="0"/>
              <a:t>The NPPF protects Best and Most Versatile Agricultural (BMV) land, yet there are no provisions or mitigation measures in any of the applications. </a:t>
            </a:r>
            <a:r>
              <a:rPr lang="en-GB" sz="1400" b="1" dirty="0"/>
              <a:t>The whole of FR3a is BMV land and the loss of this land this must be addressed.</a:t>
            </a:r>
            <a:endParaRPr lang="en-GB" sz="1400" dirty="0"/>
          </a:p>
          <a:p>
            <a:pPr lvl="1"/>
            <a:r>
              <a:rPr lang="en-GB" sz="1200" dirty="0"/>
              <a:t>The cumulative impact of BMV loss is this part of Frome will be &gt;20ha (significant adverse effect in the context of the The Town and Country Planning (Environmental Impact Assessment) Regulations 2017)). </a:t>
            </a:r>
          </a:p>
          <a:p>
            <a:pPr marL="514350" indent="-514350">
              <a:buFont typeface="+mj-lt"/>
              <a:buAutoNum type="arabicPeriod"/>
            </a:pPr>
            <a:endParaRPr lang="en-GB" sz="1400" dirty="0"/>
          </a:p>
          <a:p>
            <a:pPr marL="514350" indent="-514350">
              <a:buFont typeface="+mj-lt"/>
              <a:buAutoNum type="arabicPeriod"/>
            </a:pPr>
            <a:r>
              <a:rPr lang="en-GB" sz="1400" dirty="0"/>
              <a:t>A Climate Emergency has been declared at all tiers of government (regional, local and town). This approach must be defended during proposed developments to have any real impact.</a:t>
            </a:r>
          </a:p>
          <a:p>
            <a:pPr lvl="1"/>
            <a:r>
              <a:rPr lang="en-GB" sz="1200" dirty="0"/>
              <a:t>Appropriate design measures to meet carbon neutrality must be insisted upon.  BDW have done this for other developments (e.g. Hanham Hall, Bristol), so they are capable of doing it here.</a:t>
            </a:r>
          </a:p>
          <a:p>
            <a:pPr marL="514350" indent="-514350">
              <a:buFont typeface="+mj-lt"/>
              <a:buAutoNum type="arabicPeriod"/>
            </a:pPr>
            <a:endParaRPr lang="en-GB" sz="1400" dirty="0"/>
          </a:p>
          <a:p>
            <a:pPr marL="514350" indent="-514350">
              <a:buFont typeface="+mj-lt"/>
              <a:buAutoNum type="arabicPeriod"/>
            </a:pPr>
            <a:r>
              <a:rPr lang="en-GB" sz="1400" dirty="0"/>
              <a:t>There is </a:t>
            </a:r>
            <a:r>
              <a:rPr lang="en-GB" sz="1400" b="1" dirty="0"/>
              <a:t>overwhelming public objection </a:t>
            </a:r>
            <a:r>
              <a:rPr lang="en-GB" sz="1400" dirty="0"/>
              <a:t>to the proposed development. The voice of Frome residents should not be ignored.</a:t>
            </a:r>
          </a:p>
          <a:p>
            <a:pPr lvl="1"/>
            <a:r>
              <a:rPr lang="en-GB" sz="1200" dirty="0"/>
              <a:t>The area of Little Keyford Lane has significant amenity use, which has been further highlighted during the pandemic. The consultation should respond to the concerns of residents who use the Lane.</a:t>
            </a:r>
          </a:p>
        </p:txBody>
      </p:sp>
    </p:spTree>
    <p:extLst>
      <p:ext uri="{BB962C8B-B14F-4D97-AF65-F5344CB8AC3E}">
        <p14:creationId xmlns:p14="http://schemas.microsoft.com/office/powerpoint/2010/main" val="503325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91968-E972-4793-B6DE-A23EE5C9577D}"/>
              </a:ext>
            </a:extLst>
          </p:cNvPr>
          <p:cNvSpPr>
            <a:spLocks noGrp="1"/>
          </p:cNvSpPr>
          <p:nvPr>
            <p:ph type="title"/>
          </p:nvPr>
        </p:nvSpPr>
        <p:spPr>
          <a:xfrm>
            <a:off x="457200" y="0"/>
            <a:ext cx="8229600" cy="1143000"/>
          </a:xfrm>
        </p:spPr>
        <p:txBody>
          <a:bodyPr/>
          <a:lstStyle/>
          <a:p>
            <a:r>
              <a:rPr lang="en-GB" dirty="0"/>
              <a:t>Reasons to reject the proposals</a:t>
            </a:r>
          </a:p>
        </p:txBody>
      </p:sp>
      <p:sp>
        <p:nvSpPr>
          <p:cNvPr id="3" name="Content Placeholder 2">
            <a:extLst>
              <a:ext uri="{FF2B5EF4-FFF2-40B4-BE49-F238E27FC236}">
                <a16:creationId xmlns:a16="http://schemas.microsoft.com/office/drawing/2014/main" id="{8CEDE9B5-06EC-4AFC-ACE3-720E6C8D039D}"/>
              </a:ext>
            </a:extLst>
          </p:cNvPr>
          <p:cNvSpPr>
            <a:spLocks noGrp="1"/>
          </p:cNvSpPr>
          <p:nvPr>
            <p:ph idx="1"/>
          </p:nvPr>
        </p:nvSpPr>
        <p:spPr>
          <a:xfrm>
            <a:off x="457200" y="927278"/>
            <a:ext cx="8229600" cy="5756857"/>
          </a:xfrm>
        </p:spPr>
        <p:txBody>
          <a:bodyPr>
            <a:normAutofit fontScale="55000" lnSpcReduction="20000"/>
          </a:bodyPr>
          <a:lstStyle/>
          <a:p>
            <a:pPr marL="457200" indent="-457200">
              <a:buFont typeface="+mj-lt"/>
              <a:buAutoNum type="arabicPeriod" startAt="6"/>
            </a:pPr>
            <a:r>
              <a:rPr lang="en-GB" sz="2200" b="1" dirty="0"/>
              <a:t>Access issues have not been addressed</a:t>
            </a:r>
            <a:r>
              <a:rPr lang="en-GB" sz="2200" dirty="0"/>
              <a:t>. Instead of three separate entrances, all access should be from the B3092 main road.</a:t>
            </a:r>
          </a:p>
          <a:p>
            <a:pPr lvl="1">
              <a:lnSpc>
                <a:spcPct val="110000"/>
              </a:lnSpc>
            </a:pPr>
            <a:r>
              <a:rPr lang="en-GB" sz="2000" dirty="0"/>
              <a:t>The reason for not doing this is inadequate. The scheme needs redesigning to include a roundabout and should not be considered in its current form.</a:t>
            </a:r>
          </a:p>
          <a:p>
            <a:pPr marL="457200" indent="-457200">
              <a:buFont typeface="+mj-lt"/>
              <a:buAutoNum type="arabicPeriod" startAt="6"/>
            </a:pPr>
            <a:endParaRPr lang="en-GB" sz="2200" dirty="0"/>
          </a:p>
          <a:p>
            <a:pPr marL="457200" indent="-457200">
              <a:buFont typeface="+mj-lt"/>
              <a:buAutoNum type="arabicPeriod" startAt="6"/>
            </a:pPr>
            <a:r>
              <a:rPr lang="en-GB" sz="2200" b="1" dirty="0"/>
              <a:t>Highways England </a:t>
            </a:r>
            <a:r>
              <a:rPr lang="en-GB" sz="2200" dirty="0"/>
              <a:t>has requested more information on impact to strategic junctions, which intimates there will be </a:t>
            </a:r>
            <a:r>
              <a:rPr lang="en-GB" sz="2200" b="1" dirty="0"/>
              <a:t>significant impact to Frome.</a:t>
            </a:r>
          </a:p>
          <a:p>
            <a:pPr lvl="1">
              <a:lnSpc>
                <a:spcPct val="110000"/>
              </a:lnSpc>
            </a:pPr>
            <a:r>
              <a:rPr lang="en-GB" sz="2000" dirty="0"/>
              <a:t>Additional travel across town to services (e.g. Secondary School and Frome Medical Practice) must be addressed.</a:t>
            </a:r>
          </a:p>
          <a:p>
            <a:pPr marL="457200" indent="-457200">
              <a:buFont typeface="+mj-lt"/>
              <a:buAutoNum type="arabicPeriod" startAt="6"/>
            </a:pPr>
            <a:endParaRPr lang="en-GB" sz="2200" dirty="0"/>
          </a:p>
          <a:p>
            <a:pPr marL="457200" indent="-457200">
              <a:buFont typeface="+mj-lt"/>
              <a:buAutoNum type="arabicPeriod" startAt="6"/>
            </a:pPr>
            <a:r>
              <a:rPr lang="en-GB" sz="2200" b="1" dirty="0"/>
              <a:t>Cumulative impacts have not been addressed. </a:t>
            </a:r>
            <a:r>
              <a:rPr lang="en-GB" sz="2200" dirty="0"/>
              <a:t>These will be significant given c. 350 homes are to be built nearby at </a:t>
            </a:r>
            <a:r>
              <a:rPr lang="en-GB" sz="2200" b="1" dirty="0"/>
              <a:t>Sandys Hill Lane so we need an Environmental Impact Assessment.</a:t>
            </a:r>
            <a:endParaRPr lang="en-GB" sz="2200" dirty="0"/>
          </a:p>
          <a:p>
            <a:pPr lvl="1">
              <a:lnSpc>
                <a:spcPct val="110000"/>
              </a:lnSpc>
            </a:pPr>
            <a:r>
              <a:rPr lang="en-GB" sz="2000" dirty="0"/>
              <a:t>The cumulative impacts are significantly adverse in the context of The Town and Country Planning (Environmental Impact Assessment) Regulations 2017 and must be assessed accordingly.  Whilst MDC’s initial screening for individual areas of FR3a did not assess it as necessary at the time, there have been material changes including developments that now have planning permission (e.g. Sandy’s Hill Lane), all three of the parts of FR3a coming through together, and the emerging policy FR3a.</a:t>
            </a:r>
          </a:p>
          <a:p>
            <a:pPr marL="857250" lvl="1" indent="-457200">
              <a:buFont typeface="+mj-lt"/>
              <a:buAutoNum type="arabicPeriod" startAt="6"/>
            </a:pPr>
            <a:endParaRPr lang="en-GB" sz="2200" dirty="0"/>
          </a:p>
          <a:p>
            <a:pPr marL="457200" indent="-457200">
              <a:buFont typeface="+mj-lt"/>
              <a:buAutoNum type="arabicPeriod" startAt="6"/>
            </a:pPr>
            <a:r>
              <a:rPr lang="en-GB" sz="2200" b="1" dirty="0"/>
              <a:t>The NPPF supports the value of ‘local distinctiveness’, </a:t>
            </a:r>
            <a:r>
              <a:rPr lang="en-GB" sz="2200" dirty="0"/>
              <a:t>‘vernacular architecture’ and ‘local architectural precedents’.  </a:t>
            </a:r>
            <a:r>
              <a:rPr lang="en-GB" sz="2200" b="1" dirty="0"/>
              <a:t>This has not been incorporated into the design.</a:t>
            </a:r>
          </a:p>
          <a:p>
            <a:pPr lvl="1">
              <a:lnSpc>
                <a:spcPct val="110000"/>
              </a:lnSpc>
            </a:pPr>
            <a:r>
              <a:rPr lang="en-GB" sz="2000" dirty="0"/>
              <a:t>Off-the-peg buildings have been proposed, influenced by Dragonfly Close (incidentally, developed by BDW).   The requirements of the NPPF must be addressed before any applications can be considered.</a:t>
            </a:r>
          </a:p>
          <a:p>
            <a:pPr marL="457200" indent="-457200">
              <a:buFont typeface="+mj-lt"/>
              <a:buAutoNum type="arabicPeriod" startAt="6"/>
            </a:pPr>
            <a:endParaRPr lang="en-GB" sz="2200" dirty="0"/>
          </a:p>
          <a:p>
            <a:pPr marL="457200" indent="-457200">
              <a:buFont typeface="+mj-lt"/>
              <a:buAutoNum type="arabicPeriod" startAt="6"/>
            </a:pPr>
            <a:r>
              <a:rPr lang="en-GB" sz="2200" dirty="0"/>
              <a:t>No seasonal studies have been completed regarding the reported </a:t>
            </a:r>
            <a:r>
              <a:rPr lang="en-GB" sz="2200" b="1" dirty="0"/>
              <a:t>barn owl roosts and possible nesting</a:t>
            </a:r>
            <a:r>
              <a:rPr lang="en-GB" sz="2200" dirty="0"/>
              <a:t>. This must be insisted upon.</a:t>
            </a:r>
          </a:p>
          <a:p>
            <a:pPr marL="457200" indent="-457200">
              <a:buFont typeface="+mj-lt"/>
              <a:buAutoNum type="arabicPeriod" startAt="6"/>
            </a:pPr>
            <a:endParaRPr lang="en-GB" sz="2200" dirty="0"/>
          </a:p>
          <a:p>
            <a:pPr marL="457200" indent="-457200">
              <a:buFont typeface="+mj-lt"/>
              <a:buAutoNum type="arabicPeriod" startAt="6"/>
            </a:pPr>
            <a:r>
              <a:rPr lang="en-GB" sz="2200" dirty="0"/>
              <a:t>There has been over </a:t>
            </a:r>
            <a:r>
              <a:rPr lang="en-GB" sz="2200" b="1" dirty="0"/>
              <a:t>a year of opportunity to address Statutory Consultee and public concerns and to masterplan the site – this has not been done. </a:t>
            </a:r>
            <a:r>
              <a:rPr lang="en-GB" sz="2200" dirty="0"/>
              <a:t>Only appropriate applications should be considered.</a:t>
            </a:r>
          </a:p>
          <a:p>
            <a:pPr marL="457200" indent="-457200">
              <a:buFont typeface="+mj-lt"/>
              <a:buAutoNum type="arabicPeriod" startAt="6"/>
            </a:pPr>
            <a:endParaRPr lang="en-GB" sz="2200" dirty="0"/>
          </a:p>
          <a:p>
            <a:pPr marL="457200" indent="-457200">
              <a:buFont typeface="+mj-lt"/>
              <a:buAutoNum type="arabicPeriod" startAt="6"/>
            </a:pPr>
            <a:r>
              <a:rPr lang="en-GB" sz="2200" dirty="0"/>
              <a:t>There are </a:t>
            </a:r>
            <a:r>
              <a:rPr lang="en-GB" sz="2200" b="1" dirty="0"/>
              <a:t>two full planning applications and one outline application </a:t>
            </a:r>
            <a:r>
              <a:rPr lang="en-GB" sz="2200" dirty="0"/>
              <a:t>on a site that is supposed to be ‘masterplanned’. If this is the extent of ‘joined up thinking’ between the developers then this alone should be reason to reject all three of these individual applications.</a:t>
            </a:r>
          </a:p>
          <a:p>
            <a:endParaRPr lang="en-GB" sz="2200" dirty="0"/>
          </a:p>
          <a:p>
            <a:pPr marL="0" indent="0" algn="ctr">
              <a:buNone/>
            </a:pPr>
            <a:r>
              <a:rPr lang="en-GB" sz="2900" b="1" dirty="0"/>
              <a:t>	</a:t>
            </a:r>
            <a:r>
              <a:rPr lang="en-GB" sz="2900" b="1" u="sng" dirty="0"/>
              <a:t>FROME DESERVES BETTER</a:t>
            </a:r>
          </a:p>
          <a:p>
            <a:endParaRPr lang="en-GB" dirty="0"/>
          </a:p>
          <a:p>
            <a:endParaRPr lang="en-GB" dirty="0"/>
          </a:p>
        </p:txBody>
      </p:sp>
    </p:spTree>
    <p:extLst>
      <p:ext uri="{BB962C8B-B14F-4D97-AF65-F5344CB8AC3E}">
        <p14:creationId xmlns:p14="http://schemas.microsoft.com/office/powerpoint/2010/main" val="40872918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637</TotalTime>
  <Words>4626</Words>
  <Application>Microsoft Macintosh PowerPoint</Application>
  <PresentationFormat>On-screen Show (4:3)</PresentationFormat>
  <Paragraphs>222</Paragraphs>
  <Slides>21</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21</vt:i4>
      </vt:variant>
    </vt:vector>
  </HeadingPairs>
  <TitlesOfParts>
    <vt:vector size="23" baseType="lpstr">
      <vt:lpstr>Arial</vt:lpstr>
      <vt:lpstr>Office Theme</vt:lpstr>
      <vt:lpstr>Friends of Little Keyford (F.O.L.K) Objections </vt:lpstr>
      <vt:lpstr>Objections</vt:lpstr>
      <vt:lpstr>Access</vt:lpstr>
      <vt:lpstr>Ecology</vt:lpstr>
      <vt:lpstr>Greater Horseshoe Bats</vt:lpstr>
      <vt:lpstr>Poorly Planned Habitat Mitigation</vt:lpstr>
      <vt:lpstr>Greater Horseshoe Bats (cont.)</vt:lpstr>
      <vt:lpstr>Lighting</vt:lpstr>
      <vt:lpstr>Landscape and Visual</vt:lpstr>
      <vt:lpstr>Archaeology and Heritage</vt:lpstr>
      <vt:lpstr>Agricultural Land</vt:lpstr>
      <vt:lpstr>Agricultural Land </vt:lpstr>
      <vt:lpstr>MDC Sustainability Appraisal (and the Legitimacy of the Proposed Allocation)</vt:lpstr>
      <vt:lpstr>Cumulative Impacts</vt:lpstr>
      <vt:lpstr>Cumulative Impacts (cont.)</vt:lpstr>
      <vt:lpstr>Local Vernacular</vt:lpstr>
      <vt:lpstr>Climate Emergency</vt:lpstr>
      <vt:lpstr>Surface Water and Flooding</vt:lpstr>
      <vt:lpstr>Sustainability and Travel</vt:lpstr>
      <vt:lpstr>Reasons to reject the proposals</vt:lpstr>
      <vt:lpstr>Reasons to reject the proposals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Friends of Little Keyford Objections </dc:title>
  <dc:creator>Munden, Laurence</dc:creator>
  <cp:lastModifiedBy>Joe Hannam Maggs</cp:lastModifiedBy>
  <cp:revision>51</cp:revision>
  <dcterms:created xsi:type="dcterms:W3CDTF">2021-02-11T21:51:09Z</dcterms:created>
  <dcterms:modified xsi:type="dcterms:W3CDTF">2021-02-15T18:04:41Z</dcterms:modified>
</cp:coreProperties>
</file>